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25"/>
  </p:notesMasterIdLst>
  <p:sldIdLst>
    <p:sldId id="371" r:id="rId3"/>
    <p:sldId id="324" r:id="rId4"/>
    <p:sldId id="342" r:id="rId5"/>
    <p:sldId id="316" r:id="rId6"/>
    <p:sldId id="318" r:id="rId7"/>
    <p:sldId id="343" r:id="rId8"/>
    <p:sldId id="372" r:id="rId9"/>
    <p:sldId id="373" r:id="rId10"/>
    <p:sldId id="361" r:id="rId11"/>
    <p:sldId id="344" r:id="rId12"/>
    <p:sldId id="362" r:id="rId13"/>
    <p:sldId id="334" r:id="rId14"/>
    <p:sldId id="345" r:id="rId15"/>
    <p:sldId id="369" r:id="rId16"/>
    <p:sldId id="375" r:id="rId17"/>
    <p:sldId id="376" r:id="rId18"/>
    <p:sldId id="346" r:id="rId19"/>
    <p:sldId id="363" r:id="rId20"/>
    <p:sldId id="347" r:id="rId21"/>
    <p:sldId id="367" r:id="rId22"/>
    <p:sldId id="366" r:id="rId23"/>
    <p:sldId id="323"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罗 辉" initials="罗"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15593"/>
    <a:srgbClr val="42BF7F"/>
    <a:srgbClr val="90E1E6"/>
    <a:srgbClr val="DDE2E6"/>
    <a:srgbClr val="5FDC0A"/>
    <a:srgbClr val="6CF410"/>
    <a:srgbClr val="F4606C"/>
    <a:srgbClr val="0327AF"/>
    <a:srgbClr val="0000FF"/>
    <a:srgbClr val="0058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418" y="62"/>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ED03C2-9523-499B-9573-08C4E07998A8}" type="datetimeFigureOut">
              <a:rPr lang="zh-CN" altLang="en-US" smtClean="0"/>
              <a:t>2023/11/8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6D9FC-891B-4801-B1CD-40835C3D01F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76D9FC-891B-4801-B1CD-40835C3D01FD}" type="slidenum">
              <a:rPr lang="zh-CN" altLang="en-US" smtClean="0"/>
              <a:t>18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4528208-FB67-4488-8777-799228D81FA0}" type="datetime1">
              <a:rPr lang="zh-CN" altLang="en-US" smtClean="0"/>
              <a:t>2023/11/8</a:t>
            </a:fld>
            <a:endParaRPr lang="zh-CN" altLang="en-US"/>
          </a:p>
        </p:txBody>
      </p:sp>
      <p:sp>
        <p:nvSpPr>
          <p:cNvPr id="5" name="页脚占位符 4"/>
          <p:cNvSpPr>
            <a:spLocks noGrp="1"/>
          </p:cNvSpPr>
          <p:nvPr>
            <p:ph type="ftr" sz="quarter" idx="11"/>
          </p:nvPr>
        </p:nvSpPr>
        <p:spPr/>
        <p:txBody>
          <a:bodyPr/>
          <a:lstStyle/>
          <a:p>
            <a:r>
              <a:rPr lang="en-US" altLang="zh-CN"/>
              <a:t>4</a:t>
            </a:r>
            <a:endParaRPr lang="zh-CN" altLang="en-US"/>
          </a:p>
        </p:txBody>
      </p:sp>
      <p:sp>
        <p:nvSpPr>
          <p:cNvPr id="6" name="灯片编号占位符 5"/>
          <p:cNvSpPr>
            <a:spLocks noGrp="1"/>
          </p:cNvSpPr>
          <p:nvPr>
            <p:ph type="sldNum" sz="quarter" idx="12"/>
          </p:nvPr>
        </p:nvSpPr>
        <p:spPr/>
        <p:txBody>
          <a:bodyPr/>
          <a:lstStyle/>
          <a:p>
            <a:fld id="{E6329250-19B9-45B5-80A8-D3AAE73B16B3}" type="slidenum">
              <a:rPr lang="zh-CN" altLang="en-US" smtClean="0"/>
              <a:t>‹#›</a:t>
            </a:fld>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30" y="0"/>
            <a:ext cx="1225105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E4B6C54-B86D-465F-AAAF-A0128C7CE651}" type="datetime1">
              <a:rPr lang="zh-CN" altLang="en-US" smtClean="0"/>
              <a:t>2023/11/8</a:t>
            </a:fld>
            <a:endParaRPr lang="zh-CN" altLang="en-US"/>
          </a:p>
        </p:txBody>
      </p:sp>
      <p:sp>
        <p:nvSpPr>
          <p:cNvPr id="6" name="页脚占位符 5"/>
          <p:cNvSpPr>
            <a:spLocks noGrp="1"/>
          </p:cNvSpPr>
          <p:nvPr>
            <p:ph type="ftr" sz="quarter" idx="11"/>
          </p:nvPr>
        </p:nvSpPr>
        <p:spPr/>
        <p:txBody>
          <a:bodyPr/>
          <a:lstStyle/>
          <a:p>
            <a:r>
              <a:rPr lang="en-US" altLang="zh-CN"/>
              <a:t>4</a:t>
            </a:r>
            <a:endParaRPr lang="zh-CN" altLang="en-US"/>
          </a:p>
        </p:txBody>
      </p:sp>
      <p:sp>
        <p:nvSpPr>
          <p:cNvPr id="7" name="灯片编号占位符 6"/>
          <p:cNvSpPr>
            <a:spLocks noGrp="1"/>
          </p:cNvSpPr>
          <p:nvPr>
            <p:ph type="sldNum" sz="quarter" idx="12"/>
          </p:nvPr>
        </p:nvSpPr>
        <p:spPr/>
        <p:txBody>
          <a:bodyPr/>
          <a:lstStyle/>
          <a:p>
            <a:fld id="{E6329250-19B9-45B5-80A8-D3AAE73B16B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D3CC132-6937-4048-8922-AA8B86392E3A}" type="datetime1">
              <a:rPr lang="zh-CN" altLang="en-US" smtClean="0"/>
              <a:t>2023/11/8</a:t>
            </a:fld>
            <a:endParaRPr lang="zh-CN" altLang="en-US"/>
          </a:p>
        </p:txBody>
      </p:sp>
      <p:sp>
        <p:nvSpPr>
          <p:cNvPr id="6" name="页脚占位符 5"/>
          <p:cNvSpPr>
            <a:spLocks noGrp="1"/>
          </p:cNvSpPr>
          <p:nvPr>
            <p:ph type="ftr" sz="quarter" idx="11"/>
          </p:nvPr>
        </p:nvSpPr>
        <p:spPr/>
        <p:txBody>
          <a:bodyPr/>
          <a:lstStyle/>
          <a:p>
            <a:r>
              <a:rPr lang="en-US" altLang="zh-CN"/>
              <a:t>4</a:t>
            </a:r>
            <a:endParaRPr lang="zh-CN" altLang="en-US"/>
          </a:p>
        </p:txBody>
      </p:sp>
      <p:sp>
        <p:nvSpPr>
          <p:cNvPr id="7" name="灯片编号占位符 6"/>
          <p:cNvSpPr>
            <a:spLocks noGrp="1"/>
          </p:cNvSpPr>
          <p:nvPr>
            <p:ph type="sldNum" sz="quarter" idx="12"/>
          </p:nvPr>
        </p:nvSpPr>
        <p:spPr/>
        <p:txBody>
          <a:bodyPr/>
          <a:lstStyle/>
          <a:p>
            <a:fld id="{E6329250-19B9-45B5-80A8-D3AAE73B16B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339A670-ED8F-4D4B-A9CB-CCDA6F2E9564}" type="datetime1">
              <a:rPr lang="zh-CN" altLang="en-US" smtClean="0"/>
              <a:t>2023/11/8</a:t>
            </a:fld>
            <a:endParaRPr lang="zh-CN" altLang="en-US"/>
          </a:p>
        </p:txBody>
      </p:sp>
      <p:sp>
        <p:nvSpPr>
          <p:cNvPr id="5" name="页脚占位符 4"/>
          <p:cNvSpPr>
            <a:spLocks noGrp="1"/>
          </p:cNvSpPr>
          <p:nvPr>
            <p:ph type="ftr" sz="quarter" idx="11"/>
          </p:nvPr>
        </p:nvSpPr>
        <p:spPr/>
        <p:txBody>
          <a:bodyPr/>
          <a:lstStyle/>
          <a:p>
            <a:r>
              <a:rPr lang="en-US" altLang="zh-CN"/>
              <a:t>4</a:t>
            </a:r>
            <a:endParaRPr lang="zh-CN" altLang="en-US"/>
          </a:p>
        </p:txBody>
      </p:sp>
      <p:sp>
        <p:nvSpPr>
          <p:cNvPr id="6" name="灯片编号占位符 5"/>
          <p:cNvSpPr>
            <a:spLocks noGrp="1"/>
          </p:cNvSpPr>
          <p:nvPr>
            <p:ph type="sldNum" sz="quarter" idx="12"/>
          </p:nvPr>
        </p:nvSpPr>
        <p:spPr/>
        <p:txBody>
          <a:bodyPr/>
          <a:lstStyle/>
          <a:p>
            <a:fld id="{E6329250-19B9-45B5-80A8-D3AAE73B16B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D0FD35D-7EA2-4887-B549-5B4872676A15}" type="datetime1">
              <a:rPr lang="zh-CN" altLang="en-US" smtClean="0"/>
              <a:t>2023/11/8</a:t>
            </a:fld>
            <a:endParaRPr lang="zh-CN" altLang="en-US"/>
          </a:p>
        </p:txBody>
      </p:sp>
      <p:sp>
        <p:nvSpPr>
          <p:cNvPr id="5" name="页脚占位符 4"/>
          <p:cNvSpPr>
            <a:spLocks noGrp="1"/>
          </p:cNvSpPr>
          <p:nvPr>
            <p:ph type="ftr" sz="quarter" idx="11"/>
          </p:nvPr>
        </p:nvSpPr>
        <p:spPr/>
        <p:txBody>
          <a:bodyPr/>
          <a:lstStyle/>
          <a:p>
            <a:r>
              <a:rPr lang="en-US" altLang="zh-CN"/>
              <a:t>4</a:t>
            </a:r>
            <a:endParaRPr lang="zh-CN" altLang="en-US"/>
          </a:p>
        </p:txBody>
      </p:sp>
      <p:sp>
        <p:nvSpPr>
          <p:cNvPr id="6" name="灯片编号占位符 5"/>
          <p:cNvSpPr>
            <a:spLocks noGrp="1"/>
          </p:cNvSpPr>
          <p:nvPr>
            <p:ph type="sldNum" sz="quarter" idx="12"/>
          </p:nvPr>
        </p:nvSpPr>
        <p:spPr/>
        <p:txBody>
          <a:bodyPr/>
          <a:lstStyle/>
          <a:p>
            <a:fld id="{E6329250-19B9-45B5-80A8-D3AAE73B16B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806B085-325D-4562-8ED0-FCDEE71AA5B0}" type="datetime1">
              <a:rPr lang="zh-CN" altLang="en-US" smtClean="0"/>
              <a:t>2023/11/8</a:t>
            </a:fld>
            <a:endParaRPr lang="zh-CN" altLang="en-US"/>
          </a:p>
        </p:txBody>
      </p:sp>
      <p:sp>
        <p:nvSpPr>
          <p:cNvPr id="5" name="页脚占位符 4"/>
          <p:cNvSpPr>
            <a:spLocks noGrp="1"/>
          </p:cNvSpPr>
          <p:nvPr>
            <p:ph type="ftr" sz="quarter" idx="11"/>
          </p:nvPr>
        </p:nvSpPr>
        <p:spPr/>
        <p:txBody>
          <a:bodyPr/>
          <a:lstStyle/>
          <a:p>
            <a:r>
              <a:rPr lang="en-US" altLang="zh-CN"/>
              <a:t>4</a:t>
            </a:r>
            <a:endParaRPr lang="zh-CN" altLang="en-US"/>
          </a:p>
        </p:txBody>
      </p:sp>
      <p:sp>
        <p:nvSpPr>
          <p:cNvPr id="6" name="灯片编号占位符 5"/>
          <p:cNvSpPr>
            <a:spLocks noGrp="1"/>
          </p:cNvSpPr>
          <p:nvPr>
            <p:ph type="sldNum" sz="quarter" idx="12"/>
          </p:nvPr>
        </p:nvSpPr>
        <p:spPr/>
        <p:txBody>
          <a:bodyPr/>
          <a:lstStyle/>
          <a:p>
            <a:fld id="{575EE605-F9AC-4F8C-B51F-837ACA756D9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D189BAA-CC78-48F0-9CDD-2C3569A59A95}" type="datetime1">
              <a:rPr lang="zh-CN" altLang="en-US" smtClean="0"/>
              <a:t>2023/11/8</a:t>
            </a:fld>
            <a:endParaRPr lang="zh-CN" altLang="en-US"/>
          </a:p>
        </p:txBody>
      </p:sp>
      <p:sp>
        <p:nvSpPr>
          <p:cNvPr id="5" name="页脚占位符 4"/>
          <p:cNvSpPr>
            <a:spLocks noGrp="1"/>
          </p:cNvSpPr>
          <p:nvPr>
            <p:ph type="ftr" sz="quarter" idx="11"/>
          </p:nvPr>
        </p:nvSpPr>
        <p:spPr/>
        <p:txBody>
          <a:bodyPr/>
          <a:lstStyle/>
          <a:p>
            <a:r>
              <a:rPr lang="en-US" altLang="zh-CN"/>
              <a:t>4</a:t>
            </a:r>
            <a:endParaRPr lang="zh-CN" altLang="en-US"/>
          </a:p>
        </p:txBody>
      </p:sp>
      <p:sp>
        <p:nvSpPr>
          <p:cNvPr id="6" name="灯片编号占位符 5"/>
          <p:cNvSpPr>
            <a:spLocks noGrp="1"/>
          </p:cNvSpPr>
          <p:nvPr>
            <p:ph type="sldNum" sz="quarter" idx="12"/>
          </p:nvPr>
        </p:nvSpPr>
        <p:spPr/>
        <p:txBody>
          <a:bodyPr/>
          <a:lstStyle/>
          <a:p>
            <a:fld id="{575EE605-F9AC-4F8C-B51F-837ACA756D9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3C83A65-4FE4-4EAE-8C66-0EDCA02BBAAC}" type="datetime1">
              <a:rPr lang="zh-CN" altLang="en-US" smtClean="0"/>
              <a:t>2023/11/8</a:t>
            </a:fld>
            <a:endParaRPr lang="zh-CN" altLang="en-US"/>
          </a:p>
        </p:txBody>
      </p:sp>
      <p:sp>
        <p:nvSpPr>
          <p:cNvPr id="5" name="页脚占位符 4"/>
          <p:cNvSpPr>
            <a:spLocks noGrp="1"/>
          </p:cNvSpPr>
          <p:nvPr>
            <p:ph type="ftr" sz="quarter" idx="11"/>
          </p:nvPr>
        </p:nvSpPr>
        <p:spPr/>
        <p:txBody>
          <a:bodyPr/>
          <a:lstStyle/>
          <a:p>
            <a:r>
              <a:rPr lang="en-US" altLang="zh-CN"/>
              <a:t>4</a:t>
            </a:r>
            <a:endParaRPr lang="zh-CN" altLang="en-US"/>
          </a:p>
        </p:txBody>
      </p:sp>
      <p:sp>
        <p:nvSpPr>
          <p:cNvPr id="6" name="灯片编号占位符 5"/>
          <p:cNvSpPr>
            <a:spLocks noGrp="1"/>
          </p:cNvSpPr>
          <p:nvPr>
            <p:ph type="sldNum" sz="quarter" idx="12"/>
          </p:nvPr>
        </p:nvSpPr>
        <p:spPr/>
        <p:txBody>
          <a:bodyPr/>
          <a:lstStyle/>
          <a:p>
            <a:fld id="{575EE605-F9AC-4F8C-B51F-837ACA756D9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E6DEF3E-275A-4BAA-9528-181E8569A3B2}" type="datetime1">
              <a:rPr lang="zh-CN" altLang="en-US" smtClean="0"/>
              <a:t>2023/11/8</a:t>
            </a:fld>
            <a:endParaRPr lang="zh-CN" altLang="en-US"/>
          </a:p>
        </p:txBody>
      </p:sp>
      <p:sp>
        <p:nvSpPr>
          <p:cNvPr id="6" name="页脚占位符 5"/>
          <p:cNvSpPr>
            <a:spLocks noGrp="1"/>
          </p:cNvSpPr>
          <p:nvPr>
            <p:ph type="ftr" sz="quarter" idx="11"/>
          </p:nvPr>
        </p:nvSpPr>
        <p:spPr/>
        <p:txBody>
          <a:bodyPr/>
          <a:lstStyle/>
          <a:p>
            <a:r>
              <a:rPr lang="en-US" altLang="zh-CN"/>
              <a:t>4</a:t>
            </a:r>
            <a:endParaRPr lang="zh-CN" altLang="en-US"/>
          </a:p>
        </p:txBody>
      </p:sp>
      <p:sp>
        <p:nvSpPr>
          <p:cNvPr id="7" name="灯片编号占位符 6"/>
          <p:cNvSpPr>
            <a:spLocks noGrp="1"/>
          </p:cNvSpPr>
          <p:nvPr>
            <p:ph type="sldNum" sz="quarter" idx="12"/>
          </p:nvPr>
        </p:nvSpPr>
        <p:spPr/>
        <p:txBody>
          <a:bodyPr/>
          <a:lstStyle/>
          <a:p>
            <a:fld id="{575EE605-F9AC-4F8C-B51F-837ACA756D9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30C3A9-C0EA-4DC6-BE37-7FF25F4A568F}" type="datetime1">
              <a:rPr lang="zh-CN" altLang="en-US" smtClean="0"/>
              <a:t>2023/11/8</a:t>
            </a:fld>
            <a:endParaRPr lang="zh-CN" altLang="en-US"/>
          </a:p>
        </p:txBody>
      </p:sp>
      <p:sp>
        <p:nvSpPr>
          <p:cNvPr id="8" name="页脚占位符 7"/>
          <p:cNvSpPr>
            <a:spLocks noGrp="1"/>
          </p:cNvSpPr>
          <p:nvPr>
            <p:ph type="ftr" sz="quarter" idx="11"/>
          </p:nvPr>
        </p:nvSpPr>
        <p:spPr/>
        <p:txBody>
          <a:bodyPr/>
          <a:lstStyle/>
          <a:p>
            <a:r>
              <a:rPr lang="en-US" altLang="zh-CN"/>
              <a:t>4</a:t>
            </a:r>
            <a:endParaRPr lang="zh-CN" altLang="en-US"/>
          </a:p>
        </p:txBody>
      </p:sp>
      <p:sp>
        <p:nvSpPr>
          <p:cNvPr id="9" name="灯片编号占位符 8"/>
          <p:cNvSpPr>
            <a:spLocks noGrp="1"/>
          </p:cNvSpPr>
          <p:nvPr>
            <p:ph type="sldNum" sz="quarter" idx="12"/>
          </p:nvPr>
        </p:nvSpPr>
        <p:spPr/>
        <p:txBody>
          <a:bodyPr/>
          <a:lstStyle/>
          <a:p>
            <a:fld id="{575EE605-F9AC-4F8C-B51F-837ACA756D9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AD2A50D-6F61-4394-B904-27B470006650}" type="datetime1">
              <a:rPr lang="zh-CN" altLang="en-US" smtClean="0"/>
              <a:t>2023/11/8</a:t>
            </a:fld>
            <a:endParaRPr lang="zh-CN" altLang="en-US"/>
          </a:p>
        </p:txBody>
      </p:sp>
      <p:sp>
        <p:nvSpPr>
          <p:cNvPr id="4" name="页脚占位符 3"/>
          <p:cNvSpPr>
            <a:spLocks noGrp="1"/>
          </p:cNvSpPr>
          <p:nvPr>
            <p:ph type="ftr" sz="quarter" idx="11"/>
          </p:nvPr>
        </p:nvSpPr>
        <p:spPr/>
        <p:txBody>
          <a:bodyPr/>
          <a:lstStyle/>
          <a:p>
            <a:r>
              <a:rPr lang="en-US" altLang="zh-CN"/>
              <a:t>4</a:t>
            </a:r>
            <a:endParaRPr lang="zh-CN" altLang="en-US"/>
          </a:p>
        </p:txBody>
      </p:sp>
      <p:sp>
        <p:nvSpPr>
          <p:cNvPr id="5" name="灯片编号占位符 4"/>
          <p:cNvSpPr>
            <a:spLocks noGrp="1"/>
          </p:cNvSpPr>
          <p:nvPr>
            <p:ph type="sldNum" sz="quarter" idx="12"/>
          </p:nvPr>
        </p:nvSpPr>
        <p:spPr/>
        <p:txBody>
          <a:bodyPr/>
          <a:lstStyle/>
          <a:p>
            <a:fld id="{575EE605-F9AC-4F8C-B51F-837ACA756D9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CBE3B1A-22ED-4D6D-ACAD-B99EB883FD50}" type="datetime1">
              <a:rPr lang="zh-CN" altLang="en-US" smtClean="0"/>
              <a:t>2023/11/8</a:t>
            </a:fld>
            <a:endParaRPr lang="zh-CN" altLang="en-US"/>
          </a:p>
        </p:txBody>
      </p:sp>
      <p:sp>
        <p:nvSpPr>
          <p:cNvPr id="5" name="页脚占位符 4"/>
          <p:cNvSpPr>
            <a:spLocks noGrp="1"/>
          </p:cNvSpPr>
          <p:nvPr>
            <p:ph type="ftr" sz="quarter" idx="11"/>
          </p:nvPr>
        </p:nvSpPr>
        <p:spPr/>
        <p:txBody>
          <a:bodyPr/>
          <a:lstStyle/>
          <a:p>
            <a:r>
              <a:rPr lang="en-US" altLang="zh-CN"/>
              <a:t>4</a:t>
            </a:r>
            <a:endParaRPr lang="zh-CN" altLang="en-US"/>
          </a:p>
        </p:txBody>
      </p:sp>
      <p:sp>
        <p:nvSpPr>
          <p:cNvPr id="6" name="灯片编号占位符 5"/>
          <p:cNvSpPr>
            <a:spLocks noGrp="1"/>
          </p:cNvSpPr>
          <p:nvPr>
            <p:ph type="sldNum" sz="quarter" idx="12"/>
          </p:nvPr>
        </p:nvSpPr>
        <p:spPr/>
        <p:txBody>
          <a:bodyPr/>
          <a:lstStyle/>
          <a:p>
            <a:fld id="{E6329250-19B9-45B5-80A8-D3AAE73B16B3}" type="slidenum">
              <a:rPr lang="zh-CN" altLang="en-US" smtClean="0"/>
              <a:t>‹#›</a:t>
            </a:fld>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30" y="0"/>
            <a:ext cx="12251059" cy="6858000"/>
          </a:xfrm>
          <a:prstGeom prst="rect">
            <a:avLst/>
          </a:prstGeom>
        </p:spPr>
      </p:pic>
      <p:grpSp>
        <p:nvGrpSpPr>
          <p:cNvPr id="9" name="组合 8"/>
          <p:cNvGrpSpPr/>
          <p:nvPr userDrawn="1"/>
        </p:nvGrpSpPr>
        <p:grpSpPr>
          <a:xfrm>
            <a:off x="289727" y="6133371"/>
            <a:ext cx="4862814" cy="523028"/>
            <a:chOff x="367888" y="313024"/>
            <a:chExt cx="4862814" cy="523028"/>
          </a:xfrm>
        </p:grpSpPr>
        <p:sp>
          <p:nvSpPr>
            <p:cNvPr id="10" name="文本框 9"/>
            <p:cNvSpPr txBox="1"/>
            <p:nvPr/>
          </p:nvSpPr>
          <p:spPr>
            <a:xfrm>
              <a:off x="2584964" y="313024"/>
              <a:ext cx="2645738" cy="523028"/>
            </a:xfrm>
            <a:prstGeom prst="rect">
              <a:avLst/>
            </a:prstGeom>
            <a:noFill/>
          </p:spPr>
          <p:txBody>
            <a:bodyPr wrap="square" rtlCol="0">
              <a:spAutoFit/>
            </a:bodyPr>
            <a:lstStyle/>
            <a:p>
              <a:pPr>
                <a:lnSpc>
                  <a:spcPct val="120000"/>
                </a:lnSpc>
              </a:pPr>
              <a:r>
                <a:rPr lang="zh-CN" altLang="en-US" sz="1600" b="1" dirty="0">
                  <a:solidFill>
                    <a:schemeClr val="accent5">
                      <a:lumMod val="75000"/>
                    </a:schemeClr>
                  </a:solidFill>
                  <a:latin typeface="微软雅黑" panose="020B0503020204020204" pitchFamily="34" charset="-122"/>
                  <a:ea typeface="微软雅黑" panose="020B0503020204020204" pitchFamily="34" charset="-122"/>
                </a:rPr>
                <a:t>计算机科学与工程学院</a:t>
              </a:r>
              <a:endParaRPr lang="en-US" altLang="zh-CN" sz="1600" b="1" dirty="0">
                <a:solidFill>
                  <a:schemeClr val="accent5">
                    <a:lumMod val="75000"/>
                  </a:schemeClr>
                </a:solidFill>
                <a:latin typeface="微软雅黑" panose="020B0503020204020204" pitchFamily="34" charset="-122"/>
                <a:ea typeface="微软雅黑" panose="020B0503020204020204" pitchFamily="34" charset="-122"/>
              </a:endParaRPr>
            </a:p>
            <a:p>
              <a:pPr>
                <a:lnSpc>
                  <a:spcPct val="120000"/>
                </a:lnSpc>
              </a:pPr>
              <a:r>
                <a:rPr lang="en-US" altLang="zh-CN" sz="800" b="1" dirty="0">
                  <a:solidFill>
                    <a:schemeClr val="accent5">
                      <a:lumMod val="75000"/>
                    </a:schemeClr>
                  </a:solidFill>
                  <a:latin typeface="微软雅黑" panose="020B0503020204020204" pitchFamily="34" charset="-122"/>
                  <a:ea typeface="微软雅黑" panose="020B0503020204020204" pitchFamily="34" charset="-122"/>
                </a:rPr>
                <a:t>School of Computer Science and Engineering</a:t>
              </a:r>
              <a:endParaRPr lang="zh-CN" altLang="en-US" sz="800" b="1"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888" y="352629"/>
              <a:ext cx="2208334" cy="45260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86997E5-B469-457B-92CB-FC4013D4EB71}" type="datetime1">
              <a:rPr lang="zh-CN" altLang="en-US" smtClean="0"/>
              <a:t>2023/11/8</a:t>
            </a:fld>
            <a:endParaRPr lang="zh-CN" altLang="en-US"/>
          </a:p>
        </p:txBody>
      </p:sp>
      <p:sp>
        <p:nvSpPr>
          <p:cNvPr id="3" name="页脚占位符 2"/>
          <p:cNvSpPr>
            <a:spLocks noGrp="1"/>
          </p:cNvSpPr>
          <p:nvPr>
            <p:ph type="ftr" sz="quarter" idx="11"/>
          </p:nvPr>
        </p:nvSpPr>
        <p:spPr/>
        <p:txBody>
          <a:bodyPr/>
          <a:lstStyle/>
          <a:p>
            <a:r>
              <a:rPr lang="en-US" altLang="zh-CN"/>
              <a:t>4</a:t>
            </a:r>
            <a:endParaRPr lang="zh-CN" altLang="en-US"/>
          </a:p>
        </p:txBody>
      </p:sp>
      <p:sp>
        <p:nvSpPr>
          <p:cNvPr id="4" name="灯片编号占位符 3"/>
          <p:cNvSpPr>
            <a:spLocks noGrp="1"/>
          </p:cNvSpPr>
          <p:nvPr>
            <p:ph type="sldNum" sz="quarter" idx="12"/>
          </p:nvPr>
        </p:nvSpPr>
        <p:spPr/>
        <p:txBody>
          <a:bodyPr/>
          <a:lstStyle/>
          <a:p>
            <a:fld id="{575EE605-F9AC-4F8C-B51F-837ACA756D9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E6B041E-4537-447D-A16F-EAEE2693F5FB}" type="datetime1">
              <a:rPr lang="zh-CN" altLang="en-US" smtClean="0"/>
              <a:t>2023/11/8</a:t>
            </a:fld>
            <a:endParaRPr lang="zh-CN" altLang="en-US"/>
          </a:p>
        </p:txBody>
      </p:sp>
      <p:sp>
        <p:nvSpPr>
          <p:cNvPr id="6" name="页脚占位符 5"/>
          <p:cNvSpPr>
            <a:spLocks noGrp="1"/>
          </p:cNvSpPr>
          <p:nvPr>
            <p:ph type="ftr" sz="quarter" idx="11"/>
          </p:nvPr>
        </p:nvSpPr>
        <p:spPr/>
        <p:txBody>
          <a:bodyPr/>
          <a:lstStyle/>
          <a:p>
            <a:r>
              <a:rPr lang="en-US" altLang="zh-CN"/>
              <a:t>4</a:t>
            </a:r>
            <a:endParaRPr lang="zh-CN" altLang="en-US"/>
          </a:p>
        </p:txBody>
      </p:sp>
      <p:sp>
        <p:nvSpPr>
          <p:cNvPr id="7" name="灯片编号占位符 6"/>
          <p:cNvSpPr>
            <a:spLocks noGrp="1"/>
          </p:cNvSpPr>
          <p:nvPr>
            <p:ph type="sldNum" sz="quarter" idx="12"/>
          </p:nvPr>
        </p:nvSpPr>
        <p:spPr/>
        <p:txBody>
          <a:bodyPr/>
          <a:lstStyle/>
          <a:p>
            <a:fld id="{575EE605-F9AC-4F8C-B51F-837ACA756D9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904AE23-7474-4D45-8C4E-598C3BB6BD7A}" type="datetime1">
              <a:rPr lang="zh-CN" altLang="en-US" smtClean="0"/>
              <a:t>2023/11/8</a:t>
            </a:fld>
            <a:endParaRPr lang="zh-CN" altLang="en-US"/>
          </a:p>
        </p:txBody>
      </p:sp>
      <p:sp>
        <p:nvSpPr>
          <p:cNvPr id="6" name="页脚占位符 5"/>
          <p:cNvSpPr>
            <a:spLocks noGrp="1"/>
          </p:cNvSpPr>
          <p:nvPr>
            <p:ph type="ftr" sz="quarter" idx="11"/>
          </p:nvPr>
        </p:nvSpPr>
        <p:spPr/>
        <p:txBody>
          <a:bodyPr/>
          <a:lstStyle/>
          <a:p>
            <a:r>
              <a:rPr lang="en-US" altLang="zh-CN"/>
              <a:t>4</a:t>
            </a:r>
            <a:endParaRPr lang="zh-CN" altLang="en-US"/>
          </a:p>
        </p:txBody>
      </p:sp>
      <p:sp>
        <p:nvSpPr>
          <p:cNvPr id="7" name="灯片编号占位符 6"/>
          <p:cNvSpPr>
            <a:spLocks noGrp="1"/>
          </p:cNvSpPr>
          <p:nvPr>
            <p:ph type="sldNum" sz="quarter" idx="12"/>
          </p:nvPr>
        </p:nvSpPr>
        <p:spPr/>
        <p:txBody>
          <a:bodyPr/>
          <a:lstStyle/>
          <a:p>
            <a:fld id="{575EE605-F9AC-4F8C-B51F-837ACA756D9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DF89427-419E-4C94-895F-8471818E2AF3}" type="datetime1">
              <a:rPr lang="zh-CN" altLang="en-US" smtClean="0"/>
              <a:t>2023/11/8</a:t>
            </a:fld>
            <a:endParaRPr lang="zh-CN" altLang="en-US"/>
          </a:p>
        </p:txBody>
      </p:sp>
      <p:sp>
        <p:nvSpPr>
          <p:cNvPr id="5" name="页脚占位符 4"/>
          <p:cNvSpPr>
            <a:spLocks noGrp="1"/>
          </p:cNvSpPr>
          <p:nvPr>
            <p:ph type="ftr" sz="quarter" idx="11"/>
          </p:nvPr>
        </p:nvSpPr>
        <p:spPr/>
        <p:txBody>
          <a:bodyPr/>
          <a:lstStyle/>
          <a:p>
            <a:r>
              <a:rPr lang="en-US" altLang="zh-CN"/>
              <a:t>4</a:t>
            </a:r>
            <a:endParaRPr lang="zh-CN" altLang="en-US"/>
          </a:p>
        </p:txBody>
      </p:sp>
      <p:sp>
        <p:nvSpPr>
          <p:cNvPr id="6" name="灯片编号占位符 5"/>
          <p:cNvSpPr>
            <a:spLocks noGrp="1"/>
          </p:cNvSpPr>
          <p:nvPr>
            <p:ph type="sldNum" sz="quarter" idx="12"/>
          </p:nvPr>
        </p:nvSpPr>
        <p:spPr/>
        <p:txBody>
          <a:bodyPr/>
          <a:lstStyle/>
          <a:p>
            <a:fld id="{575EE605-F9AC-4F8C-B51F-837ACA756D9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9321F09-300A-4A2B-BD11-A6B7FDC536E0}" type="datetime1">
              <a:rPr lang="zh-CN" altLang="en-US" smtClean="0"/>
              <a:t>2023/11/8</a:t>
            </a:fld>
            <a:endParaRPr lang="zh-CN" altLang="en-US"/>
          </a:p>
        </p:txBody>
      </p:sp>
      <p:sp>
        <p:nvSpPr>
          <p:cNvPr id="5" name="页脚占位符 4"/>
          <p:cNvSpPr>
            <a:spLocks noGrp="1"/>
          </p:cNvSpPr>
          <p:nvPr>
            <p:ph type="ftr" sz="quarter" idx="11"/>
          </p:nvPr>
        </p:nvSpPr>
        <p:spPr/>
        <p:txBody>
          <a:bodyPr/>
          <a:lstStyle/>
          <a:p>
            <a:r>
              <a:rPr lang="en-US" altLang="zh-CN"/>
              <a:t>4</a:t>
            </a:r>
            <a:endParaRPr lang="zh-CN" altLang="en-US"/>
          </a:p>
        </p:txBody>
      </p:sp>
      <p:sp>
        <p:nvSpPr>
          <p:cNvPr id="6" name="灯片编号占位符 5"/>
          <p:cNvSpPr>
            <a:spLocks noGrp="1"/>
          </p:cNvSpPr>
          <p:nvPr>
            <p:ph type="sldNum" sz="quarter" idx="12"/>
          </p:nvPr>
        </p:nvSpPr>
        <p:spPr/>
        <p:txBody>
          <a:bodyPr/>
          <a:lstStyle/>
          <a:p>
            <a:fld id="{575EE605-F9AC-4F8C-B51F-837ACA756D9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B59EB7B-3665-495B-982A-7DE59A38888C}" type="datetime1">
              <a:rPr lang="zh-CN" altLang="en-US" smtClean="0"/>
              <a:t>2023/11/8</a:t>
            </a:fld>
            <a:endParaRPr lang="zh-CN" altLang="en-US"/>
          </a:p>
        </p:txBody>
      </p:sp>
      <p:sp>
        <p:nvSpPr>
          <p:cNvPr id="4" name="页脚占位符 3"/>
          <p:cNvSpPr>
            <a:spLocks noGrp="1"/>
          </p:cNvSpPr>
          <p:nvPr>
            <p:ph type="ftr" sz="quarter" idx="11"/>
          </p:nvPr>
        </p:nvSpPr>
        <p:spPr/>
        <p:txBody>
          <a:bodyPr/>
          <a:lstStyle/>
          <a:p>
            <a:r>
              <a:rPr lang="en-US" altLang="zh-CN"/>
              <a:t>4</a:t>
            </a:r>
            <a:endParaRPr lang="zh-CN" altLang="en-US"/>
          </a:p>
        </p:txBody>
      </p:sp>
      <p:sp>
        <p:nvSpPr>
          <p:cNvPr id="5" name="灯片编号占位符 4"/>
          <p:cNvSpPr>
            <a:spLocks noGrp="1"/>
          </p:cNvSpPr>
          <p:nvPr>
            <p:ph type="sldNum" sz="quarter" idx="12"/>
          </p:nvPr>
        </p:nvSpPr>
        <p:spPr/>
        <p:txBody>
          <a:bodyPr/>
          <a:lstStyle/>
          <a:p>
            <a:fld id="{E6329250-19B9-45B5-80A8-D3AAE73B16B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1B0ADD1-AC80-4BC9-9829-F7DE940B50F1}" type="datetime1">
              <a:rPr lang="zh-CN" altLang="en-US" smtClean="0"/>
              <a:t>2023/11/8</a:t>
            </a:fld>
            <a:endParaRPr lang="zh-CN" altLang="en-US"/>
          </a:p>
        </p:txBody>
      </p:sp>
      <p:sp>
        <p:nvSpPr>
          <p:cNvPr id="5" name="页脚占位符 4"/>
          <p:cNvSpPr>
            <a:spLocks noGrp="1"/>
          </p:cNvSpPr>
          <p:nvPr>
            <p:ph type="ftr" sz="quarter" idx="11"/>
          </p:nvPr>
        </p:nvSpPr>
        <p:spPr/>
        <p:txBody>
          <a:bodyPr/>
          <a:lstStyle/>
          <a:p>
            <a:r>
              <a:rPr lang="en-US" altLang="zh-CN"/>
              <a:t>4</a:t>
            </a:r>
            <a:endParaRPr lang="zh-CN" altLang="en-US"/>
          </a:p>
        </p:txBody>
      </p:sp>
      <p:sp>
        <p:nvSpPr>
          <p:cNvPr id="6" name="灯片编号占位符 5"/>
          <p:cNvSpPr>
            <a:spLocks noGrp="1"/>
          </p:cNvSpPr>
          <p:nvPr>
            <p:ph type="sldNum" sz="quarter" idx="12"/>
          </p:nvPr>
        </p:nvSpPr>
        <p:spPr/>
        <p:txBody>
          <a:bodyPr/>
          <a:lstStyle/>
          <a:p>
            <a:fld id="{E6329250-19B9-45B5-80A8-D3AAE73B16B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E57D01B-7A6E-400A-A842-22481E3C8551}" type="datetime1">
              <a:rPr lang="zh-CN" altLang="en-US" smtClean="0"/>
              <a:t>2023/11/8</a:t>
            </a:fld>
            <a:endParaRPr lang="zh-CN" altLang="en-US"/>
          </a:p>
        </p:txBody>
      </p:sp>
      <p:sp>
        <p:nvSpPr>
          <p:cNvPr id="5" name="页脚占位符 4"/>
          <p:cNvSpPr>
            <a:spLocks noGrp="1"/>
          </p:cNvSpPr>
          <p:nvPr>
            <p:ph type="ftr" sz="quarter" idx="11"/>
          </p:nvPr>
        </p:nvSpPr>
        <p:spPr/>
        <p:txBody>
          <a:bodyPr/>
          <a:lstStyle/>
          <a:p>
            <a:r>
              <a:rPr lang="en-US" altLang="zh-CN"/>
              <a:t>4</a:t>
            </a:r>
            <a:endParaRPr lang="zh-CN" altLang="en-US"/>
          </a:p>
        </p:txBody>
      </p:sp>
      <p:sp>
        <p:nvSpPr>
          <p:cNvPr id="6" name="灯片编号占位符 5"/>
          <p:cNvSpPr>
            <a:spLocks noGrp="1"/>
          </p:cNvSpPr>
          <p:nvPr>
            <p:ph type="sldNum" sz="quarter" idx="12"/>
          </p:nvPr>
        </p:nvSpPr>
        <p:spPr/>
        <p:txBody>
          <a:bodyPr/>
          <a:lstStyle/>
          <a:p>
            <a:fld id="{E6329250-19B9-45B5-80A8-D3AAE73B16B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C25CF10-FB4C-44F8-9234-499D6B5B4CDB}" type="datetime1">
              <a:rPr lang="zh-CN" altLang="en-US" smtClean="0"/>
              <a:t>2023/11/8</a:t>
            </a:fld>
            <a:endParaRPr lang="zh-CN" altLang="en-US"/>
          </a:p>
        </p:txBody>
      </p:sp>
      <p:sp>
        <p:nvSpPr>
          <p:cNvPr id="6" name="页脚占位符 5"/>
          <p:cNvSpPr>
            <a:spLocks noGrp="1"/>
          </p:cNvSpPr>
          <p:nvPr>
            <p:ph type="ftr" sz="quarter" idx="11"/>
          </p:nvPr>
        </p:nvSpPr>
        <p:spPr/>
        <p:txBody>
          <a:bodyPr/>
          <a:lstStyle/>
          <a:p>
            <a:r>
              <a:rPr lang="en-US" altLang="zh-CN"/>
              <a:t>4</a:t>
            </a:r>
            <a:endParaRPr lang="zh-CN" altLang="en-US"/>
          </a:p>
        </p:txBody>
      </p:sp>
      <p:sp>
        <p:nvSpPr>
          <p:cNvPr id="7" name="灯片编号占位符 6"/>
          <p:cNvSpPr>
            <a:spLocks noGrp="1"/>
          </p:cNvSpPr>
          <p:nvPr>
            <p:ph type="sldNum" sz="quarter" idx="12"/>
          </p:nvPr>
        </p:nvSpPr>
        <p:spPr/>
        <p:txBody>
          <a:bodyPr/>
          <a:lstStyle/>
          <a:p>
            <a:fld id="{E6329250-19B9-45B5-80A8-D3AAE73B16B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85E6013-46A9-46D8-9D4C-A4E2B76F252F}" type="datetime1">
              <a:rPr lang="zh-CN" altLang="en-US" smtClean="0"/>
              <a:t>2023/11/8</a:t>
            </a:fld>
            <a:endParaRPr lang="zh-CN" altLang="en-US"/>
          </a:p>
        </p:txBody>
      </p:sp>
      <p:sp>
        <p:nvSpPr>
          <p:cNvPr id="8" name="页脚占位符 7"/>
          <p:cNvSpPr>
            <a:spLocks noGrp="1"/>
          </p:cNvSpPr>
          <p:nvPr>
            <p:ph type="ftr" sz="quarter" idx="11"/>
          </p:nvPr>
        </p:nvSpPr>
        <p:spPr/>
        <p:txBody>
          <a:bodyPr/>
          <a:lstStyle/>
          <a:p>
            <a:r>
              <a:rPr lang="en-US" altLang="zh-CN"/>
              <a:t>4</a:t>
            </a:r>
            <a:endParaRPr lang="zh-CN" altLang="en-US"/>
          </a:p>
        </p:txBody>
      </p:sp>
      <p:sp>
        <p:nvSpPr>
          <p:cNvPr id="9" name="灯片编号占位符 8"/>
          <p:cNvSpPr>
            <a:spLocks noGrp="1"/>
          </p:cNvSpPr>
          <p:nvPr>
            <p:ph type="sldNum" sz="quarter" idx="12"/>
          </p:nvPr>
        </p:nvSpPr>
        <p:spPr/>
        <p:txBody>
          <a:bodyPr/>
          <a:lstStyle/>
          <a:p>
            <a:fld id="{E6329250-19B9-45B5-80A8-D3AAE73B16B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C13F6F0-29C1-4131-A215-C0EB96F4AB3D}" type="datetime1">
              <a:rPr lang="zh-CN" altLang="en-US" smtClean="0"/>
              <a:t>2023/11/8</a:t>
            </a:fld>
            <a:endParaRPr lang="zh-CN" altLang="en-US"/>
          </a:p>
        </p:txBody>
      </p:sp>
      <p:sp>
        <p:nvSpPr>
          <p:cNvPr id="4" name="页脚占位符 3"/>
          <p:cNvSpPr>
            <a:spLocks noGrp="1"/>
          </p:cNvSpPr>
          <p:nvPr>
            <p:ph type="ftr" sz="quarter" idx="11"/>
          </p:nvPr>
        </p:nvSpPr>
        <p:spPr/>
        <p:txBody>
          <a:bodyPr/>
          <a:lstStyle/>
          <a:p>
            <a:r>
              <a:rPr lang="en-US" altLang="zh-CN"/>
              <a:t>4</a:t>
            </a:r>
            <a:endParaRPr lang="zh-CN" altLang="en-US"/>
          </a:p>
        </p:txBody>
      </p:sp>
      <p:sp>
        <p:nvSpPr>
          <p:cNvPr id="5" name="灯片编号占位符 4"/>
          <p:cNvSpPr>
            <a:spLocks noGrp="1"/>
          </p:cNvSpPr>
          <p:nvPr>
            <p:ph type="sldNum" sz="quarter" idx="12"/>
          </p:nvPr>
        </p:nvSpPr>
        <p:spPr/>
        <p:txBody>
          <a:bodyPr/>
          <a:lstStyle/>
          <a:p>
            <a:fld id="{E6329250-19B9-45B5-80A8-D3AAE73B16B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AF4889A-909A-48AC-B5D3-93170EFC00A8}" type="datetime1">
              <a:rPr lang="zh-CN" altLang="en-US" smtClean="0"/>
              <a:t>2023/11/8</a:t>
            </a:fld>
            <a:endParaRPr lang="zh-CN" altLang="en-US"/>
          </a:p>
        </p:txBody>
      </p:sp>
      <p:sp>
        <p:nvSpPr>
          <p:cNvPr id="3" name="页脚占位符 2"/>
          <p:cNvSpPr>
            <a:spLocks noGrp="1"/>
          </p:cNvSpPr>
          <p:nvPr>
            <p:ph type="ftr" sz="quarter" idx="11"/>
          </p:nvPr>
        </p:nvSpPr>
        <p:spPr/>
        <p:txBody>
          <a:bodyPr/>
          <a:lstStyle/>
          <a:p>
            <a:r>
              <a:rPr lang="en-US" altLang="zh-CN"/>
              <a:t>4</a:t>
            </a:r>
            <a:endParaRPr lang="zh-CN" altLang="en-US"/>
          </a:p>
        </p:txBody>
      </p:sp>
      <p:sp>
        <p:nvSpPr>
          <p:cNvPr id="4" name="灯片编号占位符 3"/>
          <p:cNvSpPr>
            <a:spLocks noGrp="1"/>
          </p:cNvSpPr>
          <p:nvPr>
            <p:ph type="sldNum" sz="quarter" idx="12"/>
          </p:nvPr>
        </p:nvSpPr>
        <p:spPr/>
        <p:txBody>
          <a:bodyPr/>
          <a:lstStyle/>
          <a:p>
            <a:fld id="{E6329250-19B9-45B5-80A8-D3AAE73B16B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15593"/>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41955B-A29B-4993-BAB0-554A3517DE6B}" type="datetime1">
              <a:rPr lang="zh-CN" altLang="en-US" smtClean="0"/>
              <a:t>2023/11/8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4</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329250-19B9-45B5-80A8-D3AAE73B16B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mc:Choice>
    <mc:Fallback xmlns="">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15593"/>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E92F16-1EF2-4E1D-AD7B-8BA3A6A44402}" type="datetime1">
              <a:rPr lang="zh-CN" altLang="en-US" smtClean="0"/>
              <a:t>2023/11/8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4</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5EE605-F9AC-4F8C-B51F-837ACA756D9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mc:AlternateContent xmlns:mc="http://schemas.openxmlformats.org/markup-compatibility/2006" xmlns:p14="http://schemas.microsoft.com/office/powerpoint/2010/main">
    <mc:Choice Requires="p14">
      <p:transition/>
    </mc:Choice>
    <mc:Fallback xmlns="">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9.xml"/><Relationship Id="rId6" Type="http://schemas.openxmlformats.org/officeDocument/2006/relationships/image" Target="../media/image4.png"/><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9.xml"/><Relationship Id="rId6" Type="http://schemas.openxmlformats.org/officeDocument/2006/relationships/image" Target="../media/image4.png"/><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9.xml"/><Relationship Id="rId6" Type="http://schemas.openxmlformats.org/officeDocument/2006/relationships/image" Target="../media/image4.png"/><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9.xml"/><Relationship Id="rId6" Type="http://schemas.openxmlformats.org/officeDocument/2006/relationships/image" Target="../media/image4.png"/><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6.png"/><Relationship Id="rId12"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9.xml"/><Relationship Id="rId6" Type="http://schemas.openxmlformats.org/officeDocument/2006/relationships/image" Target="../media/image4.png"/><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1.png"/><Relationship Id="rId3" Type="http://schemas.openxmlformats.org/officeDocument/2006/relationships/image" Target="../media/image9.png"/><Relationship Id="rId7" Type="http://schemas.openxmlformats.org/officeDocument/2006/relationships/image" Target="../media/image6.png"/><Relationship Id="rId12"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9.xml"/><Relationship Id="rId6" Type="http://schemas.openxmlformats.org/officeDocument/2006/relationships/image" Target="../media/image4.png"/><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5.png"/><Relationship Id="rId7" Type="http://schemas.openxmlformats.org/officeDocument/2006/relationships/image" Target="../media/image4.png"/><Relationship Id="rId12" Type="http://schemas.openxmlformats.org/officeDocument/2006/relationships/image" Target="../media/image14.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image" Target="../media/image11.png"/><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9.xml"/><Relationship Id="rId6" Type="http://schemas.openxmlformats.org/officeDocument/2006/relationships/image" Target="../media/image4.png"/><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5.png"/><Relationship Id="rId7" Type="http://schemas.openxmlformats.org/officeDocument/2006/relationships/image" Target="../media/image4.png"/><Relationship Id="rId12"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11.png"/><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9.xml"/><Relationship Id="rId6" Type="http://schemas.openxmlformats.org/officeDocument/2006/relationships/image" Target="../media/image4.png"/><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6.png"/><Relationship Id="rId12"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9.xml"/><Relationship Id="rId6" Type="http://schemas.openxmlformats.org/officeDocument/2006/relationships/image" Target="../media/image4.png"/><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6.png"/><Relationship Id="rId12"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9.xml"/><Relationship Id="rId6" Type="http://schemas.openxmlformats.org/officeDocument/2006/relationships/image" Target="../media/image4.png"/><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5.png"/><Relationship Id="rId7" Type="http://schemas.openxmlformats.org/officeDocument/2006/relationships/image" Target="../media/image4.png"/><Relationship Id="rId12" Type="http://schemas.openxmlformats.org/officeDocument/2006/relationships/image" Target="../media/image14.png"/><Relationship Id="rId2" Type="http://schemas.openxmlformats.org/officeDocument/2006/relationships/slideLayout" Target="../slideLayouts/slideLayout9.xml"/><Relationship Id="rId1" Type="http://schemas.openxmlformats.org/officeDocument/2006/relationships/tags" Target="../tags/tag4.xml"/><Relationship Id="rId6" Type="http://schemas.openxmlformats.org/officeDocument/2006/relationships/image" Target="../media/image11.png"/><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4.jpeg"/><Relationship Id="rId3" Type="http://schemas.openxmlformats.org/officeDocument/2006/relationships/image" Target="../media/image9.png"/><Relationship Id="rId7" Type="http://schemas.openxmlformats.org/officeDocument/2006/relationships/image" Target="../media/image6.png"/><Relationship Id="rId12"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13.png"/><Relationship Id="rId11" Type="http://schemas.openxmlformats.org/officeDocument/2006/relationships/image" Target="../media/image4.png"/><Relationship Id="rId5" Type="http://schemas.openxmlformats.org/officeDocument/2006/relationships/image" Target="../media/image12.png"/><Relationship Id="rId10"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3.jpeg"/><Relationship Id="rId14" Type="http://schemas.openxmlformats.org/officeDocument/2006/relationships/image" Target="../media/image25.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9.xml"/><Relationship Id="rId6" Type="http://schemas.openxmlformats.org/officeDocument/2006/relationships/image" Target="../media/image4.png"/><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4.png"/><Relationship Id="rId3" Type="http://schemas.openxmlformats.org/officeDocument/2006/relationships/slideLayout" Target="../slideLayouts/slideLayout9.xml"/><Relationship Id="rId7" Type="http://schemas.openxmlformats.org/officeDocument/2006/relationships/image" Target="../media/image11.png"/><Relationship Id="rId12" Type="http://schemas.openxmlformats.org/officeDocument/2006/relationships/image" Target="../media/image1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0.png"/><Relationship Id="rId11" Type="http://schemas.openxmlformats.org/officeDocument/2006/relationships/image" Target="../media/image12.png"/><Relationship Id="rId5" Type="http://schemas.openxmlformats.org/officeDocument/2006/relationships/image" Target="../media/image9.png"/><Relationship Id="rId10" Type="http://schemas.openxmlformats.org/officeDocument/2006/relationships/image" Target="../media/image7.png"/><Relationship Id="rId4" Type="http://schemas.openxmlformats.org/officeDocument/2006/relationships/image" Target="../media/image15.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9.xml"/><Relationship Id="rId6" Type="http://schemas.openxmlformats.org/officeDocument/2006/relationships/image" Target="../media/image4.png"/><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9.xml"/><Relationship Id="rId6" Type="http://schemas.openxmlformats.org/officeDocument/2006/relationships/image" Target="../media/image4.png"/><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9.xml"/><Relationship Id="rId6" Type="http://schemas.openxmlformats.org/officeDocument/2006/relationships/image" Target="../media/image4.png"/><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6.png"/><Relationship Id="rId12"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9.xml"/><Relationship Id="rId6" Type="http://schemas.openxmlformats.org/officeDocument/2006/relationships/image" Target="../media/image4.png"/><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9.xml"/><Relationship Id="rId6" Type="http://schemas.openxmlformats.org/officeDocument/2006/relationships/image" Target="../media/image4.png"/><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矩形 91"/>
          <p:cNvSpPr/>
          <p:nvPr/>
        </p:nvSpPr>
        <p:spPr>
          <a:xfrm>
            <a:off x="-1" y="1479543"/>
            <a:ext cx="12190017" cy="4557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343" name="1 Título"/>
          <p:cNvSpPr txBox="1">
            <a:spLocks noChangeArrowheads="1"/>
          </p:cNvSpPr>
          <p:nvPr/>
        </p:nvSpPr>
        <p:spPr bwMode="auto">
          <a:xfrm>
            <a:off x="295357" y="6054989"/>
            <a:ext cx="3760701" cy="65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n-US" altLang="zh-CN" sz="1000" b="1" dirty="0">
                <a:solidFill>
                  <a:srgbClr val="5AD00A"/>
                </a:solidFill>
                <a:latin typeface="Calibri" panose="020F0502020204030204" pitchFamily="34" charset="0"/>
                <a:ea typeface="宋体" panose="02010600030101010101" pitchFamily="2" charset="-122"/>
              </a:rPr>
              <a:t>Contact Us</a:t>
            </a:r>
          </a:p>
          <a:p>
            <a:pPr eaLnBrk="1" hangingPunct="1"/>
            <a:r>
              <a:rPr lang="zh-CN" altLang="en-US" sz="1000" b="1" dirty="0">
                <a:solidFill>
                  <a:srgbClr val="5AD00A"/>
                </a:solidFill>
                <a:latin typeface="Calibri" panose="020F0502020204030204" pitchFamily="34" charset="0"/>
                <a:ea typeface="宋体" panose="02010600030101010101" pitchFamily="2" charset="-122"/>
              </a:rPr>
              <a:t>重庆市巴南区红光大道</a:t>
            </a:r>
            <a:r>
              <a:rPr lang="en-US" altLang="zh-CN" sz="1000" b="1" dirty="0">
                <a:solidFill>
                  <a:srgbClr val="5AD00A"/>
                </a:solidFill>
                <a:latin typeface="Calibri" panose="020F0502020204030204" pitchFamily="34" charset="0"/>
                <a:ea typeface="宋体" panose="02010600030101010101" pitchFamily="2" charset="-122"/>
              </a:rPr>
              <a:t>69</a:t>
            </a:r>
            <a:r>
              <a:rPr lang="zh-CN" altLang="en-US" sz="1000" b="1" dirty="0">
                <a:solidFill>
                  <a:srgbClr val="5AD00A"/>
                </a:solidFill>
                <a:latin typeface="Calibri" panose="020F0502020204030204" pitchFamily="34" charset="0"/>
                <a:ea typeface="宋体" panose="02010600030101010101" pitchFamily="2" charset="-122"/>
              </a:rPr>
              <a:t>号，</a:t>
            </a:r>
            <a:r>
              <a:rPr lang="en-US" altLang="zh-CN" sz="1000" b="1" dirty="0">
                <a:solidFill>
                  <a:srgbClr val="5AD00A"/>
                </a:solidFill>
                <a:latin typeface="Calibri" panose="020F0502020204030204" pitchFamily="34" charset="0"/>
                <a:ea typeface="宋体" panose="02010600030101010101" pitchFamily="2" charset="-122"/>
              </a:rPr>
              <a:t>400050</a:t>
            </a:r>
          </a:p>
          <a:p>
            <a:pPr eaLnBrk="1" hangingPunct="1"/>
            <a:r>
              <a:rPr lang="en-US" altLang="zh-CN" sz="1000" dirty="0">
                <a:solidFill>
                  <a:schemeClr val="bg1"/>
                </a:solidFill>
                <a:latin typeface="Calibri" panose="020F0502020204030204" pitchFamily="34" charset="0"/>
                <a:ea typeface="宋体" panose="02010600030101010101" pitchFamily="2" charset="-122"/>
              </a:rPr>
              <a:t>No.69 Hongguang Avenue, Banan District, Chongqing, China, 400050</a:t>
            </a:r>
          </a:p>
          <a:p>
            <a:pPr eaLnBrk="1" hangingPunct="1"/>
            <a:r>
              <a:rPr lang="en-US" altLang="zh-CN" sz="1000" dirty="0">
                <a:solidFill>
                  <a:schemeClr val="bg1"/>
                </a:solidFill>
                <a:latin typeface="Calibri" panose="020F0502020204030204" pitchFamily="34" charset="0"/>
                <a:ea typeface="宋体" panose="02010600030101010101" pitchFamily="2" charset="-122"/>
              </a:rPr>
              <a:t>P.  139 8379 1161 / ll@cqut.edu.cn</a:t>
            </a:r>
          </a:p>
        </p:txBody>
      </p:sp>
      <p:sp>
        <p:nvSpPr>
          <p:cNvPr id="39" name="1 Título"/>
          <p:cNvSpPr txBox="1">
            <a:spLocks noChangeArrowheads="1"/>
          </p:cNvSpPr>
          <p:nvPr/>
        </p:nvSpPr>
        <p:spPr bwMode="auto">
          <a:xfrm>
            <a:off x="4292869" y="4830679"/>
            <a:ext cx="4524375" cy="54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指导老师：卢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玲</a:t>
            </a:r>
            <a:endParaRPr lang="es-H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76" name="1 Título"/>
          <p:cNvSpPr txBox="1">
            <a:spLocks noChangeArrowheads="1"/>
          </p:cNvSpPr>
          <p:nvPr/>
        </p:nvSpPr>
        <p:spPr bwMode="auto">
          <a:xfrm>
            <a:off x="4295192" y="4489345"/>
            <a:ext cx="4524375" cy="429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汇  报  人：严秋阳</a:t>
            </a:r>
          </a:p>
        </p:txBody>
      </p:sp>
      <p:pic>
        <p:nvPicPr>
          <p:cNvPr id="46" name="图片 45"/>
          <p:cNvPicPr>
            <a:picLocks noChangeAspect="1"/>
          </p:cNvPicPr>
          <p:nvPr/>
        </p:nvPicPr>
        <p:blipFill rotWithShape="1">
          <a:blip r:embed="rId2" cstate="print">
            <a:extLst>
              <a:ext uri="{28A0092B-C50C-407E-A947-70E740481C1C}">
                <a14:useLocalDpi xmlns:a14="http://schemas.microsoft.com/office/drawing/2010/main" val="0"/>
              </a:ext>
            </a:extLst>
          </a:blip>
          <a:srcRect t="12180" b="70396"/>
          <a:stretch>
            <a:fillRect/>
          </a:stretch>
        </p:blipFill>
        <p:spPr>
          <a:xfrm>
            <a:off x="-2" y="1062706"/>
            <a:ext cx="12190017" cy="1194938"/>
          </a:xfrm>
          <a:prstGeom prst="rect">
            <a:avLst/>
          </a:prstGeom>
        </p:spPr>
      </p:pic>
      <p:cxnSp>
        <p:nvCxnSpPr>
          <p:cNvPr id="11" name="直接连接符 10"/>
          <p:cNvCxnSpPr/>
          <p:nvPr/>
        </p:nvCxnSpPr>
        <p:spPr>
          <a:xfrm>
            <a:off x="-2" y="2886919"/>
            <a:ext cx="12190017"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985" y="4294668"/>
            <a:ext cx="12190015"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2" y="1039605"/>
            <a:ext cx="12192002" cy="504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V="1">
            <a:off x="337" y="2278672"/>
            <a:ext cx="12192002" cy="5040"/>
          </a:xfrm>
          <a:prstGeom prst="line">
            <a:avLst/>
          </a:prstGeom>
          <a:ln w="571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3" name="1 Título"/>
          <p:cNvSpPr txBox="1">
            <a:spLocks noChangeArrowheads="1"/>
          </p:cNvSpPr>
          <p:nvPr/>
        </p:nvSpPr>
        <p:spPr bwMode="auto">
          <a:xfrm>
            <a:off x="4290546" y="5258213"/>
            <a:ext cx="5411720" cy="54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汇报时间：</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2022</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月</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17</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日</a:t>
            </a:r>
            <a:endParaRPr lang="zh-CN"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3" name="图片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9225" y="700106"/>
            <a:ext cx="3425874" cy="337234"/>
          </a:xfrm>
          <a:prstGeom prst="rect">
            <a:avLst/>
          </a:prstGeom>
        </p:spPr>
      </p:pic>
      <p:pic>
        <p:nvPicPr>
          <p:cNvPr id="14339" name="图片 14338"/>
          <p:cNvPicPr>
            <a:picLocks noChangeAspect="1"/>
          </p:cNvPicPr>
          <p:nvPr/>
        </p:nvPicPr>
        <p:blipFill rotWithShape="1">
          <a:blip r:embed="rId4">
            <a:extLst>
              <a:ext uri="{28A0092B-C50C-407E-A947-70E740481C1C}">
                <a14:useLocalDpi xmlns:a14="http://schemas.microsoft.com/office/drawing/2010/main" val="0"/>
              </a:ext>
            </a:extLst>
          </a:blip>
          <a:srcRect b="33005"/>
          <a:stretch>
            <a:fillRect/>
          </a:stretch>
        </p:blipFill>
        <p:spPr>
          <a:xfrm>
            <a:off x="224164" y="2251838"/>
            <a:ext cx="2426418" cy="575891"/>
          </a:xfrm>
          <a:prstGeom prst="rect">
            <a:avLst/>
          </a:prstGeom>
        </p:spPr>
      </p:pic>
      <p:sp>
        <p:nvSpPr>
          <p:cNvPr id="14341" name="灯片编号占位符 14340"/>
          <p:cNvSpPr>
            <a:spLocks noGrp="1"/>
          </p:cNvSpPr>
          <p:nvPr>
            <p:ph type="sldNum" sz="quarter" idx="12"/>
          </p:nvPr>
        </p:nvSpPr>
        <p:spPr/>
        <p:txBody>
          <a:bodyPr/>
          <a:lstStyle/>
          <a:p>
            <a:fld id="{E6329250-19B9-45B5-80A8-D3AAE73B16B3}" type="slidenum">
              <a:rPr lang="zh-CN" altLang="en-US" smtClean="0"/>
              <a:t>1</a:t>
            </a:fld>
            <a:endParaRPr lang="zh-CN" altLang="en-US"/>
          </a:p>
        </p:txBody>
      </p:sp>
      <p:pic>
        <p:nvPicPr>
          <p:cNvPr id="90" name="图片 8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04975" y="5862152"/>
            <a:ext cx="1561691" cy="945058"/>
          </a:xfrm>
          <a:prstGeom prst="rect">
            <a:avLst/>
          </a:prstGeom>
        </p:spPr>
      </p:pic>
      <p:pic>
        <p:nvPicPr>
          <p:cNvPr id="91" name="图片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4291" y="6472061"/>
            <a:ext cx="1343058" cy="274484"/>
          </a:xfrm>
          <a:prstGeom prst="rect">
            <a:avLst/>
          </a:prstGeom>
        </p:spPr>
      </p:pic>
      <p:pic>
        <p:nvPicPr>
          <p:cNvPr id="111" name="图片 110"/>
          <p:cNvPicPr>
            <a:picLocks noChangeAspect="1"/>
          </p:cNvPicPr>
          <p:nvPr/>
        </p:nvPicPr>
        <p:blipFill rotWithShape="1">
          <a:blip r:embed="rId7">
            <a:extLst>
              <a:ext uri="{28A0092B-C50C-407E-A947-70E740481C1C}">
                <a14:useLocalDpi xmlns:a14="http://schemas.microsoft.com/office/drawing/2010/main" val="0"/>
              </a:ext>
            </a:extLst>
          </a:blip>
          <a:srcRect r="74655"/>
          <a:stretch>
            <a:fillRect/>
          </a:stretch>
        </p:blipFill>
        <p:spPr>
          <a:xfrm>
            <a:off x="305566" y="118990"/>
            <a:ext cx="903310" cy="824747"/>
          </a:xfrm>
          <a:prstGeom prst="rect">
            <a:avLst/>
          </a:prstGeom>
        </p:spPr>
      </p:pic>
      <p:pic>
        <p:nvPicPr>
          <p:cNvPr id="112" name="图片 111"/>
          <p:cNvPicPr>
            <a:picLocks noChangeAspect="1"/>
          </p:cNvPicPr>
          <p:nvPr/>
        </p:nvPicPr>
        <p:blipFill rotWithShape="1">
          <a:blip r:embed="rId8">
            <a:extLst>
              <a:ext uri="{28A0092B-C50C-407E-A947-70E740481C1C}">
                <a14:useLocalDpi xmlns:a14="http://schemas.microsoft.com/office/drawing/2010/main" val="0"/>
              </a:ext>
            </a:extLst>
          </a:blip>
          <a:srcRect r="8707" b="29364"/>
          <a:stretch>
            <a:fillRect/>
          </a:stretch>
        </p:blipFill>
        <p:spPr>
          <a:xfrm>
            <a:off x="3369162" y="134671"/>
            <a:ext cx="2989454" cy="419323"/>
          </a:xfrm>
          <a:prstGeom prst="rect">
            <a:avLst/>
          </a:prstGeom>
        </p:spPr>
      </p:pic>
      <p:pic>
        <p:nvPicPr>
          <p:cNvPr id="113" name="图片 1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40868" y="555289"/>
            <a:ext cx="2869393" cy="425330"/>
          </a:xfrm>
          <a:prstGeom prst="rect">
            <a:avLst/>
          </a:prstGeom>
        </p:spPr>
      </p:pic>
      <p:pic>
        <p:nvPicPr>
          <p:cNvPr id="114" name="图片 113"/>
          <p:cNvPicPr>
            <a:picLocks noChangeAspect="1"/>
          </p:cNvPicPr>
          <p:nvPr/>
        </p:nvPicPr>
        <p:blipFill rotWithShape="1">
          <a:blip r:embed="rId10">
            <a:extLst>
              <a:ext uri="{28A0092B-C50C-407E-A947-70E740481C1C}">
                <a14:useLocalDpi xmlns:a14="http://schemas.microsoft.com/office/drawing/2010/main" val="0"/>
              </a:ext>
            </a:extLst>
          </a:blip>
          <a:srcRect t="16691" b="28718"/>
          <a:stretch>
            <a:fillRect/>
          </a:stretch>
        </p:blipFill>
        <p:spPr>
          <a:xfrm>
            <a:off x="8305325" y="78969"/>
            <a:ext cx="2977495" cy="483456"/>
          </a:xfrm>
          <a:prstGeom prst="rect">
            <a:avLst/>
          </a:prstGeom>
        </p:spPr>
      </p:pic>
      <p:pic>
        <p:nvPicPr>
          <p:cNvPr id="115" name="图片 1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8014" y="554024"/>
            <a:ext cx="2603218" cy="402371"/>
          </a:xfrm>
          <a:prstGeom prst="rect">
            <a:avLst/>
          </a:prstGeom>
        </p:spPr>
      </p:pic>
      <p:pic>
        <p:nvPicPr>
          <p:cNvPr id="116" name="图片 1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9092" y="115421"/>
            <a:ext cx="2410161" cy="514422"/>
          </a:xfrm>
          <a:prstGeom prst="rect">
            <a:avLst/>
          </a:prstGeom>
        </p:spPr>
      </p:pic>
      <p:pic>
        <p:nvPicPr>
          <p:cNvPr id="117" name="图片 1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21128" y="406274"/>
            <a:ext cx="3447754" cy="479687"/>
          </a:xfrm>
          <a:prstGeom prst="rect">
            <a:avLst/>
          </a:prstGeom>
        </p:spPr>
      </p:pic>
      <p:sp>
        <p:nvSpPr>
          <p:cNvPr id="25" name="文本框 24">
            <a:extLst>
              <a:ext uri="{FF2B5EF4-FFF2-40B4-BE49-F238E27FC236}">
                <a16:creationId xmlns:a16="http://schemas.microsoft.com/office/drawing/2014/main" id="{3BAA8437-23C9-48D5-A374-A7A5EA944891}"/>
              </a:ext>
            </a:extLst>
          </p:cNvPr>
          <p:cNvSpPr txBox="1"/>
          <p:nvPr/>
        </p:nvSpPr>
        <p:spPr>
          <a:xfrm>
            <a:off x="415726" y="3021407"/>
            <a:ext cx="10808796" cy="1138773"/>
          </a:xfrm>
          <a:prstGeom prst="rect">
            <a:avLst/>
          </a:prstGeom>
          <a:noFill/>
        </p:spPr>
        <p:txBody>
          <a:bodyPr wrap="square">
            <a:spAutoFit/>
          </a:bodyPr>
          <a:lstStyle/>
          <a:p>
            <a:r>
              <a:rPr lang="zh-CN" altLang="en-US" sz="4000" b="1" dirty="0">
                <a:latin typeface="思源宋体 Heavy" panose="02020900000000000000" pitchFamily="18" charset="-122"/>
                <a:ea typeface="思源宋体 Heavy" panose="02020900000000000000" pitchFamily="18" charset="-122"/>
              </a:rPr>
              <a:t>基于多模块抽取框架的实体关系抽取方法研究</a:t>
            </a:r>
            <a:endParaRPr lang="en-US" altLang="zh-CN" sz="4000" b="1" dirty="0">
              <a:latin typeface="思源宋体 Heavy" panose="02020900000000000000" pitchFamily="18" charset="-122"/>
              <a:ea typeface="思源宋体 Heavy" panose="02020900000000000000" pitchFamily="18" charset="-122"/>
            </a:endParaRPr>
          </a:p>
          <a:p>
            <a:r>
              <a:rPr lang="en-US" altLang="zh-CN" sz="2800" b="1" dirty="0">
                <a:solidFill>
                  <a:schemeClr val="bg1">
                    <a:lumMod val="65000"/>
                  </a:schemeClr>
                </a:solidFill>
                <a:latin typeface="Bahnschrift SemiBold Condensed" panose="020B0502040204020203" pitchFamily="34" charset="0"/>
                <a:ea typeface="等线" panose="02010600030101010101" pitchFamily="2" charset="-122"/>
              </a:rPr>
              <a:t>Research on entity relationship extraction based on multi module extraction framework</a:t>
            </a:r>
            <a:endParaRPr lang="zh-CN" altLang="en-US" sz="2800" b="1" dirty="0">
              <a:solidFill>
                <a:schemeClr val="bg1">
                  <a:lumMod val="65000"/>
                </a:schemeClr>
              </a:solidFill>
              <a:latin typeface="Bahnschrift SemiBold Condensed" panose="020B0502040204020203" pitchFamily="34" charset="0"/>
              <a:ea typeface="等线" panose="02010600030101010101" pitchFamily="2"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nvPicPr>
        <p:blipFill rotWithShape="1">
          <a:blip r:embed="rId2" cstate="print">
            <a:extLst>
              <a:ext uri="{28A0092B-C50C-407E-A947-70E740481C1C}">
                <a14:useLocalDpi xmlns:a14="http://schemas.microsoft.com/office/drawing/2010/main" val="0"/>
              </a:ext>
            </a:extLst>
          </a:blip>
          <a:srcRect r="74655"/>
          <a:stretch>
            <a:fillRect/>
          </a:stretch>
        </p:blipFill>
        <p:spPr>
          <a:xfrm>
            <a:off x="211170" y="6409587"/>
            <a:ext cx="419046" cy="382601"/>
          </a:xfrm>
          <a:prstGeom prst="rect">
            <a:avLst/>
          </a:prstGeom>
        </p:spPr>
      </p:pic>
      <p:sp>
        <p:nvSpPr>
          <p:cNvPr id="41" name="矩形 40"/>
          <p:cNvSpPr/>
          <p:nvPr/>
        </p:nvSpPr>
        <p:spPr>
          <a:xfrm>
            <a:off x="1904" y="689826"/>
            <a:ext cx="12190017" cy="5659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2" name="直接连接符 51"/>
          <p:cNvCxnSpPr/>
          <p:nvPr/>
        </p:nvCxnSpPr>
        <p:spPr>
          <a:xfrm flipV="1">
            <a:off x="-2" y="1039605"/>
            <a:ext cx="12192002" cy="504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40" name="图片 39"/>
          <p:cNvPicPr>
            <a:picLocks noChangeAspect="1"/>
          </p:cNvPicPr>
          <p:nvPr/>
        </p:nvPicPr>
        <p:blipFill rotWithShape="1">
          <a:blip r:embed="rId3" cstate="print">
            <a:extLst>
              <a:ext uri="{28A0092B-C50C-407E-A947-70E740481C1C}">
                <a14:useLocalDpi xmlns:a14="http://schemas.microsoft.com/office/drawing/2010/main" val="0"/>
              </a:ext>
            </a:extLst>
          </a:blip>
          <a:srcRect r="8707" b="29364"/>
          <a:stretch>
            <a:fillRect/>
          </a:stretch>
        </p:blipFill>
        <p:spPr>
          <a:xfrm>
            <a:off x="1927501" y="6359385"/>
            <a:ext cx="1694637" cy="237702"/>
          </a:xfrm>
          <a:prstGeom prst="rect">
            <a:avLst/>
          </a:prstGeom>
        </p:spPr>
      </p:pic>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4905" y="6546467"/>
            <a:ext cx="2050068" cy="303882"/>
          </a:xfrm>
          <a:prstGeom prst="rect">
            <a:avLst/>
          </a:prstGeom>
        </p:spPr>
      </p:pic>
      <p:pic>
        <p:nvPicPr>
          <p:cNvPr id="49" name="图片 48"/>
          <p:cNvPicPr>
            <a:picLocks noChangeAspect="1"/>
          </p:cNvPicPr>
          <p:nvPr/>
        </p:nvPicPr>
        <p:blipFill rotWithShape="1">
          <a:blip r:embed="rId5">
            <a:extLst>
              <a:ext uri="{28A0092B-C50C-407E-A947-70E740481C1C}">
                <a14:useLocalDpi xmlns:a14="http://schemas.microsoft.com/office/drawing/2010/main" val="0"/>
              </a:ext>
            </a:extLst>
          </a:blip>
          <a:srcRect t="16691" b="28718"/>
          <a:stretch>
            <a:fillRect/>
          </a:stretch>
        </p:blipFill>
        <p:spPr>
          <a:xfrm>
            <a:off x="8275190" y="152001"/>
            <a:ext cx="1837662" cy="298381"/>
          </a:xfrm>
          <a:prstGeom prst="rect">
            <a:avLst/>
          </a:prstGeom>
        </p:spPr>
      </p:pic>
      <p:pic>
        <p:nvPicPr>
          <p:cNvPr id="53" name="图片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21801" y="299959"/>
            <a:ext cx="2050069" cy="201803"/>
          </a:xfrm>
          <a:prstGeom prst="rect">
            <a:avLst/>
          </a:prstGeom>
        </p:spPr>
      </p:pic>
      <p:pic>
        <p:nvPicPr>
          <p:cNvPr id="56" name="图片 55"/>
          <p:cNvPicPr>
            <a:picLocks noChangeAspect="1"/>
          </p:cNvPicPr>
          <p:nvPr/>
        </p:nvPicPr>
        <p:blipFill rotWithShape="1">
          <a:blip r:embed="rId7">
            <a:extLst>
              <a:ext uri="{28A0092B-C50C-407E-A947-70E740481C1C}">
                <a14:useLocalDpi xmlns:a14="http://schemas.microsoft.com/office/drawing/2010/main" val="0"/>
              </a:ext>
            </a:extLst>
          </a:blip>
          <a:srcRect t="23988" b="29004"/>
          <a:stretch>
            <a:fillRect/>
          </a:stretch>
        </p:blipFill>
        <p:spPr>
          <a:xfrm>
            <a:off x="9861006" y="6454463"/>
            <a:ext cx="1040211" cy="295903"/>
          </a:xfrm>
          <a:prstGeom prst="rect">
            <a:avLst/>
          </a:prstGeom>
        </p:spPr>
      </p:pic>
      <p:pic>
        <p:nvPicPr>
          <p:cNvPr id="58" name="图片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07018" y="6492163"/>
            <a:ext cx="1343058" cy="274484"/>
          </a:xfrm>
          <a:prstGeom prst="rect">
            <a:avLst/>
          </a:prstGeom>
        </p:spPr>
      </p:pic>
      <p:pic>
        <p:nvPicPr>
          <p:cNvPr id="60" name="图片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6110" y="6588306"/>
            <a:ext cx="1367838" cy="211422"/>
          </a:xfrm>
          <a:prstGeom prst="rect">
            <a:avLst/>
          </a:prstGeom>
        </p:spPr>
      </p:pic>
      <p:pic>
        <p:nvPicPr>
          <p:cNvPr id="14337" name="图片 143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216" y="6364732"/>
            <a:ext cx="1367838" cy="291950"/>
          </a:xfrm>
          <a:prstGeom prst="rect">
            <a:avLst/>
          </a:prstGeom>
        </p:spPr>
      </p:pic>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58357" y="118022"/>
            <a:ext cx="2144602" cy="298380"/>
          </a:xfrm>
          <a:prstGeom prst="rect">
            <a:avLst/>
          </a:prstGeom>
        </p:spPr>
      </p:pic>
      <p:sp>
        <p:nvSpPr>
          <p:cNvPr id="4" name="灯片编号占位符 3"/>
          <p:cNvSpPr>
            <a:spLocks noGrp="1"/>
          </p:cNvSpPr>
          <p:nvPr>
            <p:ph type="sldNum" sz="quarter" idx="12"/>
          </p:nvPr>
        </p:nvSpPr>
        <p:spPr>
          <a:xfrm>
            <a:off x="9558159" y="6395265"/>
            <a:ext cx="406399" cy="365125"/>
          </a:xfrm>
        </p:spPr>
        <p:txBody>
          <a:bodyPr/>
          <a:lstStyle/>
          <a:p>
            <a:pPr algn="ctr"/>
            <a:fld id="{E6329250-19B9-45B5-80A8-D3AAE73B16B3}" type="slidenum">
              <a:rPr lang="zh-CN" altLang="en-US" sz="1400" b="1" smtClean="0">
                <a:solidFill>
                  <a:schemeClr val="bg1"/>
                </a:solidFill>
              </a:rPr>
              <a:t>10</a:t>
            </a:fld>
            <a:endParaRPr lang="zh-CN" altLang="en-US" sz="1400" b="1" dirty="0">
              <a:solidFill>
                <a:schemeClr val="bg1"/>
              </a:solidFill>
            </a:endParaRPr>
          </a:p>
        </p:txBody>
      </p:sp>
      <p:sp>
        <p:nvSpPr>
          <p:cNvPr id="61" name="文本框 60"/>
          <p:cNvSpPr txBox="1"/>
          <p:nvPr/>
        </p:nvSpPr>
        <p:spPr>
          <a:xfrm>
            <a:off x="211170" y="89599"/>
            <a:ext cx="8486240" cy="523220"/>
          </a:xfrm>
          <a:prstGeom prst="rect">
            <a:avLst/>
          </a:prstGeom>
          <a:noFill/>
        </p:spPr>
        <p:txBody>
          <a:bodyPr wrap="square">
            <a:spAutoFit/>
          </a:bodyPr>
          <a:lstStyle/>
          <a:p>
            <a:pPr marL="0" indent="0">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目录 </a:t>
            </a:r>
            <a:r>
              <a:rPr lang="en-US" altLang="zh-CN" sz="2800" b="1" dirty="0">
                <a:solidFill>
                  <a:schemeClr val="bg1"/>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CONTENT</a:t>
            </a:r>
          </a:p>
        </p:txBody>
      </p:sp>
      <p:grpSp>
        <p:nvGrpSpPr>
          <p:cNvPr id="5" name="组合 4"/>
          <p:cNvGrpSpPr/>
          <p:nvPr/>
        </p:nvGrpSpPr>
        <p:grpSpPr>
          <a:xfrm>
            <a:off x="3079115" y="1342390"/>
            <a:ext cx="6033770" cy="4338320"/>
            <a:chOff x="9351" y="2014"/>
            <a:chExt cx="9502" cy="6832"/>
          </a:xfrm>
        </p:grpSpPr>
        <p:sp>
          <p:nvSpPr>
            <p:cNvPr id="9" name="文本框 8"/>
            <p:cNvSpPr txBox="1"/>
            <p:nvPr/>
          </p:nvSpPr>
          <p:spPr>
            <a:xfrm>
              <a:off x="9351" y="2014"/>
              <a:ext cx="9502" cy="6832"/>
            </a:xfrm>
            <a:prstGeom prst="rect">
              <a:avLst/>
            </a:prstGeom>
            <a:noFill/>
            <a:ln>
              <a:noFill/>
            </a:ln>
          </p:spPr>
          <p:txBody>
            <a:bodyPr wrap="square" rtlCol="0">
              <a:spAutoFit/>
            </a:bodyPr>
            <a:lstStyle/>
            <a:p>
              <a:pPr algn="ctr"/>
              <a:r>
                <a:rPr lang="en-US" altLang="zh-CN" sz="13800" b="1" dirty="0">
                  <a:solidFill>
                    <a:schemeClr val="tx1">
                      <a:lumMod val="50000"/>
                      <a:lumOff val="50000"/>
                      <a:alpha val="23000"/>
                    </a:schemeClr>
                  </a:solidFill>
                  <a:latin typeface="微软雅黑" panose="020B0503020204020204" pitchFamily="34" charset="-122"/>
                  <a:ea typeface="微软雅黑" panose="020B0503020204020204" pitchFamily="34" charset="-122"/>
                </a:rPr>
                <a:t>PART</a:t>
              </a:r>
            </a:p>
            <a:p>
              <a:pPr algn="ctr"/>
              <a:r>
                <a:rPr lang="en-US" altLang="zh-CN" sz="13800" b="1" dirty="0">
                  <a:solidFill>
                    <a:schemeClr val="tx1">
                      <a:lumMod val="50000"/>
                      <a:lumOff val="50000"/>
                      <a:alpha val="23000"/>
                    </a:schemeClr>
                  </a:solidFill>
                  <a:latin typeface="微软雅黑" panose="020B0503020204020204" pitchFamily="34" charset="-122"/>
                  <a:ea typeface="微软雅黑" panose="020B0503020204020204" pitchFamily="34" charset="-122"/>
                </a:rPr>
                <a:t>THREE</a:t>
              </a:r>
            </a:p>
          </p:txBody>
        </p:sp>
        <p:sp>
          <p:nvSpPr>
            <p:cNvPr id="2" name="文本框 1"/>
            <p:cNvSpPr txBox="1"/>
            <p:nvPr/>
          </p:nvSpPr>
          <p:spPr>
            <a:xfrm>
              <a:off x="10852" y="4785"/>
              <a:ext cx="6781" cy="1210"/>
            </a:xfrm>
            <a:prstGeom prst="rect">
              <a:avLst/>
            </a:prstGeom>
            <a:solidFill>
              <a:schemeClr val="bg1"/>
            </a:solidFill>
            <a:ln>
              <a:noFill/>
            </a:ln>
          </p:spPr>
          <p:txBody>
            <a:bodyPr wrap="square" rtlCol="0">
              <a:spAutoFit/>
            </a:bodyPr>
            <a:lstStyle/>
            <a:p>
              <a:pPr algn="ctr"/>
              <a:r>
                <a:rPr lang="zh-CN" altLang="en-US" sz="4400" b="1" dirty="0">
                  <a:solidFill>
                    <a:srgbClr val="015593"/>
                  </a:solidFill>
                  <a:latin typeface="微软雅黑" panose="020B0503020204020204" pitchFamily="34" charset="-122"/>
                  <a:ea typeface="微软雅黑" panose="020B0503020204020204" pitchFamily="34" charset="-122"/>
                </a:rPr>
                <a:t>研究目标及内容</a:t>
              </a:r>
            </a:p>
          </p:txBody>
        </p:sp>
      </p:gr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nvPicPr>
        <p:blipFill rotWithShape="1">
          <a:blip r:embed="rId2" cstate="print">
            <a:extLst>
              <a:ext uri="{28A0092B-C50C-407E-A947-70E740481C1C}">
                <a14:useLocalDpi xmlns:a14="http://schemas.microsoft.com/office/drawing/2010/main" val="0"/>
              </a:ext>
            </a:extLst>
          </a:blip>
          <a:srcRect r="74655"/>
          <a:stretch>
            <a:fillRect/>
          </a:stretch>
        </p:blipFill>
        <p:spPr>
          <a:xfrm>
            <a:off x="211170" y="6409587"/>
            <a:ext cx="419046" cy="382601"/>
          </a:xfrm>
          <a:prstGeom prst="rect">
            <a:avLst/>
          </a:prstGeom>
        </p:spPr>
      </p:pic>
      <p:sp>
        <p:nvSpPr>
          <p:cNvPr id="41" name="矩形 40"/>
          <p:cNvSpPr/>
          <p:nvPr/>
        </p:nvSpPr>
        <p:spPr>
          <a:xfrm>
            <a:off x="-2959" y="656495"/>
            <a:ext cx="12190017" cy="5659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effectLst/>
                <a:latin typeface="等线" panose="02010600030101010101" charset="-122"/>
                <a:ea typeface="等线" panose="02010600030101010101" charset="-122"/>
                <a:cs typeface="Times New Roman" panose="02020603050405020304" pitchFamily="18" charset="0"/>
                <a:sym typeface="Wingdings 2" panose="05020102010507070707" pitchFamily="18" charset="2"/>
              </a:rPr>
              <a:t></a:t>
            </a:r>
            <a:endParaRPr lang="zh-CN" altLang="en-US" dirty="0"/>
          </a:p>
        </p:txBody>
      </p:sp>
      <p:pic>
        <p:nvPicPr>
          <p:cNvPr id="40" name="图片 39"/>
          <p:cNvPicPr>
            <a:picLocks noChangeAspect="1"/>
          </p:cNvPicPr>
          <p:nvPr/>
        </p:nvPicPr>
        <p:blipFill rotWithShape="1">
          <a:blip r:embed="rId3" cstate="print">
            <a:extLst>
              <a:ext uri="{28A0092B-C50C-407E-A947-70E740481C1C}">
                <a14:useLocalDpi xmlns:a14="http://schemas.microsoft.com/office/drawing/2010/main" val="0"/>
              </a:ext>
            </a:extLst>
          </a:blip>
          <a:srcRect r="8707" b="29364"/>
          <a:stretch>
            <a:fillRect/>
          </a:stretch>
        </p:blipFill>
        <p:spPr>
          <a:xfrm>
            <a:off x="1927501" y="6359385"/>
            <a:ext cx="1694637" cy="237702"/>
          </a:xfrm>
          <a:prstGeom prst="rect">
            <a:avLst/>
          </a:prstGeom>
        </p:spPr>
      </p:pic>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4905" y="6546467"/>
            <a:ext cx="2050068" cy="303882"/>
          </a:xfrm>
          <a:prstGeom prst="rect">
            <a:avLst/>
          </a:prstGeom>
        </p:spPr>
      </p:pic>
      <p:pic>
        <p:nvPicPr>
          <p:cNvPr id="49" name="图片 48"/>
          <p:cNvPicPr>
            <a:picLocks noChangeAspect="1"/>
          </p:cNvPicPr>
          <p:nvPr/>
        </p:nvPicPr>
        <p:blipFill rotWithShape="1">
          <a:blip r:embed="rId5">
            <a:extLst>
              <a:ext uri="{28A0092B-C50C-407E-A947-70E740481C1C}">
                <a14:useLocalDpi xmlns:a14="http://schemas.microsoft.com/office/drawing/2010/main" val="0"/>
              </a:ext>
            </a:extLst>
          </a:blip>
          <a:srcRect t="16691" b="28718"/>
          <a:stretch>
            <a:fillRect/>
          </a:stretch>
        </p:blipFill>
        <p:spPr>
          <a:xfrm>
            <a:off x="8275190" y="152001"/>
            <a:ext cx="1837662" cy="298381"/>
          </a:xfrm>
          <a:prstGeom prst="rect">
            <a:avLst/>
          </a:prstGeom>
        </p:spPr>
      </p:pic>
      <p:pic>
        <p:nvPicPr>
          <p:cNvPr id="53" name="图片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21801" y="299959"/>
            <a:ext cx="2050069" cy="201803"/>
          </a:xfrm>
          <a:prstGeom prst="rect">
            <a:avLst/>
          </a:prstGeom>
        </p:spPr>
      </p:pic>
      <p:pic>
        <p:nvPicPr>
          <p:cNvPr id="56" name="图片 55"/>
          <p:cNvPicPr>
            <a:picLocks noChangeAspect="1"/>
          </p:cNvPicPr>
          <p:nvPr/>
        </p:nvPicPr>
        <p:blipFill rotWithShape="1">
          <a:blip r:embed="rId7">
            <a:extLst>
              <a:ext uri="{28A0092B-C50C-407E-A947-70E740481C1C}">
                <a14:useLocalDpi xmlns:a14="http://schemas.microsoft.com/office/drawing/2010/main" val="0"/>
              </a:ext>
            </a:extLst>
          </a:blip>
          <a:srcRect t="23988" b="29004"/>
          <a:stretch>
            <a:fillRect/>
          </a:stretch>
        </p:blipFill>
        <p:spPr>
          <a:xfrm>
            <a:off x="9861006" y="6454463"/>
            <a:ext cx="1040211" cy="295903"/>
          </a:xfrm>
          <a:prstGeom prst="rect">
            <a:avLst/>
          </a:prstGeom>
        </p:spPr>
      </p:pic>
      <p:pic>
        <p:nvPicPr>
          <p:cNvPr id="58" name="图片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07018" y="6492163"/>
            <a:ext cx="1343058" cy="274484"/>
          </a:xfrm>
          <a:prstGeom prst="rect">
            <a:avLst/>
          </a:prstGeom>
        </p:spPr>
      </p:pic>
      <p:pic>
        <p:nvPicPr>
          <p:cNvPr id="60" name="图片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6110" y="6588306"/>
            <a:ext cx="1367838" cy="211422"/>
          </a:xfrm>
          <a:prstGeom prst="rect">
            <a:avLst/>
          </a:prstGeom>
        </p:spPr>
      </p:pic>
      <p:pic>
        <p:nvPicPr>
          <p:cNvPr id="14337" name="图片 143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216" y="6364732"/>
            <a:ext cx="1367838" cy="291950"/>
          </a:xfrm>
          <a:prstGeom prst="rect">
            <a:avLst/>
          </a:prstGeom>
        </p:spPr>
      </p:pic>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58357" y="118022"/>
            <a:ext cx="2144602" cy="298380"/>
          </a:xfrm>
          <a:prstGeom prst="rect">
            <a:avLst/>
          </a:prstGeom>
        </p:spPr>
      </p:pic>
      <p:sp>
        <p:nvSpPr>
          <p:cNvPr id="4" name="灯片编号占位符 3"/>
          <p:cNvSpPr>
            <a:spLocks noGrp="1"/>
          </p:cNvSpPr>
          <p:nvPr>
            <p:ph type="sldNum" sz="quarter" idx="12"/>
          </p:nvPr>
        </p:nvSpPr>
        <p:spPr>
          <a:xfrm>
            <a:off x="9558159" y="6395265"/>
            <a:ext cx="406399" cy="365125"/>
          </a:xfrm>
        </p:spPr>
        <p:txBody>
          <a:bodyPr/>
          <a:lstStyle/>
          <a:p>
            <a:pPr algn="ctr"/>
            <a:fld id="{E6329250-19B9-45B5-80A8-D3AAE73B16B3}" type="slidenum">
              <a:rPr lang="zh-CN" altLang="en-US" sz="1400" b="1" smtClean="0">
                <a:solidFill>
                  <a:schemeClr val="bg1"/>
                </a:solidFill>
              </a:rPr>
              <a:t>11</a:t>
            </a:fld>
            <a:endParaRPr lang="zh-CN" altLang="en-US" sz="1400" b="1" dirty="0">
              <a:solidFill>
                <a:schemeClr val="bg1"/>
              </a:solidFill>
            </a:endParaRPr>
          </a:p>
        </p:txBody>
      </p:sp>
      <p:sp>
        <p:nvSpPr>
          <p:cNvPr id="61" name="文本框 60"/>
          <p:cNvSpPr txBox="1"/>
          <p:nvPr/>
        </p:nvSpPr>
        <p:spPr>
          <a:xfrm>
            <a:off x="211170" y="89599"/>
            <a:ext cx="8486240" cy="521970"/>
          </a:xfrm>
          <a:prstGeom prst="rect">
            <a:avLst/>
          </a:prstGeom>
          <a:noFill/>
        </p:spPr>
        <p:txBody>
          <a:bodyPr wrap="square">
            <a:spAutoFit/>
          </a:bodyPr>
          <a:lstStyle/>
          <a:p>
            <a:pPr marL="0" indent="0">
              <a:buFont typeface="Arial" panose="020B0604020202020204" pitchFamily="34" charset="0"/>
              <a:buNone/>
            </a:pPr>
            <a:r>
              <a:rPr lang="en-US" altLang="zh-CN" sz="2800" b="1" dirty="0">
                <a:solidFill>
                  <a:schemeClr val="bg1"/>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03  </a:t>
            </a:r>
            <a:r>
              <a:rPr lang="zh-CN" altLang="en-US" sz="2800" b="1" dirty="0">
                <a:solidFill>
                  <a:schemeClr val="bg1"/>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研究目标</a:t>
            </a:r>
            <a:endParaRPr lang="en-US" altLang="zh-CN" sz="2800" b="1" dirty="0">
              <a:solidFill>
                <a:schemeClr val="bg1"/>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endParaRPr>
          </a:p>
        </p:txBody>
      </p:sp>
      <p:grpSp>
        <p:nvGrpSpPr>
          <p:cNvPr id="35" name="组合 34"/>
          <p:cNvGrpSpPr/>
          <p:nvPr/>
        </p:nvGrpSpPr>
        <p:grpSpPr>
          <a:xfrm>
            <a:off x="1169647" y="1892292"/>
            <a:ext cx="10144760" cy="1569712"/>
            <a:chOff x="746179" y="2614847"/>
            <a:chExt cx="11626814" cy="1191614"/>
          </a:xfrm>
        </p:grpSpPr>
        <p:sp>
          <p:nvSpPr>
            <p:cNvPr id="36" name="TextBox 106"/>
            <p:cNvSpPr txBox="1"/>
            <p:nvPr/>
          </p:nvSpPr>
          <p:spPr>
            <a:xfrm>
              <a:off x="1451995" y="3093741"/>
              <a:ext cx="10903706" cy="693430"/>
            </a:xfrm>
            <a:prstGeom prst="rect">
              <a:avLst/>
            </a:prstGeom>
            <a:noFill/>
          </p:spPr>
          <p:txBody>
            <a:bodyPr wrap="square" lIns="0" tIns="0" rIns="0" bIns="0" rtlCol="0">
              <a:spAutoFit/>
            </a:bodyPr>
            <a:lstStyle/>
            <a:p>
              <a:pPr algn="just">
                <a:lnSpc>
                  <a:spcPct val="130000"/>
                </a:lnSpc>
              </a:pPr>
              <a:r>
                <a:rPr lang="zh-CN" altLang="en-US" sz="2400" dirty="0">
                  <a:latin typeface="微软雅黑" panose="020B0503020204020204" pitchFamily="34" charset="-122"/>
                  <a:ea typeface="微软雅黑" panose="020B0503020204020204" pitchFamily="34" charset="-122"/>
                  <a:cs typeface="+mn-ea"/>
                </a:rPr>
                <a:t>提出一种基于多模块抽取框架的实体关系抽取模型，并验证其在单文档实体关系抽取任务的有效性</a:t>
              </a:r>
              <a:endParaRPr lang="en-US" altLang="zh-CN" sz="2400" dirty="0">
                <a:latin typeface="微软雅黑" panose="020B0503020204020204" pitchFamily="34" charset="-122"/>
                <a:ea typeface="微软雅黑" panose="020B0503020204020204" pitchFamily="34" charset="-122"/>
                <a:cs typeface="+mn-ea"/>
              </a:endParaRPr>
            </a:p>
          </p:txBody>
        </p:sp>
        <p:sp>
          <p:nvSpPr>
            <p:cNvPr id="38" name="圆角矩形 49"/>
            <p:cNvSpPr/>
            <p:nvPr/>
          </p:nvSpPr>
          <p:spPr>
            <a:xfrm>
              <a:off x="1267261" y="2983063"/>
              <a:ext cx="11105732" cy="823398"/>
            </a:xfrm>
            <a:prstGeom prst="roundRect">
              <a:avLst>
                <a:gd name="adj" fmla="val 7452"/>
              </a:avLst>
            </a:prstGeom>
            <a:noFill/>
            <a:ln>
              <a:solidFill>
                <a:srgbClr val="7030A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9" name="组合 38"/>
            <p:cNvGrpSpPr/>
            <p:nvPr/>
          </p:nvGrpSpPr>
          <p:grpSpPr>
            <a:xfrm>
              <a:off x="746179" y="2614847"/>
              <a:ext cx="705816" cy="537726"/>
              <a:chOff x="1020143" y="1902329"/>
              <a:chExt cx="941088" cy="716967"/>
            </a:xfrm>
          </p:grpSpPr>
          <p:sp>
            <p:nvSpPr>
              <p:cNvPr id="42" name="Freeform 6"/>
              <p:cNvSpPr/>
              <p:nvPr/>
            </p:nvSpPr>
            <p:spPr bwMode="auto">
              <a:xfrm>
                <a:off x="1020143" y="1902329"/>
                <a:ext cx="941088" cy="71696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grpSp>
            <p:nvGrpSpPr>
              <p:cNvPr id="43" name="组合 42"/>
              <p:cNvGrpSpPr/>
              <p:nvPr/>
            </p:nvGrpSpPr>
            <p:grpSpPr>
              <a:xfrm>
                <a:off x="1146222" y="1915986"/>
                <a:ext cx="720000" cy="604267"/>
                <a:chOff x="1205874" y="1890547"/>
                <a:chExt cx="755551" cy="634104"/>
              </a:xfrm>
            </p:grpSpPr>
            <p:sp>
              <p:nvSpPr>
                <p:cNvPr id="44" name="Freeform 7"/>
                <p:cNvSpPr/>
                <p:nvPr/>
              </p:nvSpPr>
              <p:spPr bwMode="auto">
                <a:xfrm>
                  <a:off x="1205874" y="1966904"/>
                  <a:ext cx="755551" cy="557747"/>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45" name="TextBox 50"/>
                <p:cNvSpPr txBox="1"/>
                <p:nvPr/>
              </p:nvSpPr>
              <p:spPr>
                <a:xfrm>
                  <a:off x="1373340" y="1890547"/>
                  <a:ext cx="423173" cy="511267"/>
                </a:xfrm>
                <a:prstGeom prst="rect">
                  <a:avLst/>
                </a:prstGeom>
                <a:noFill/>
              </p:spPr>
              <p:txBody>
                <a:bodyPr wrap="square" lIns="0" tIns="0" rIns="0" bIns="0" rtlCol="0">
                  <a:spAutoFit/>
                </a:bodyPr>
                <a:lstStyle/>
                <a:p>
                  <a:pPr algn="ctr">
                    <a:lnSpc>
                      <a:spcPct val="150000"/>
                    </a:lnSpc>
                  </a:pPr>
                  <a:r>
                    <a:rPr lang="en-US" altLang="zh-CN" sz="2400" dirty="0">
                      <a:solidFill>
                        <a:schemeClr val="bg1">
                          <a:lumMod val="95000"/>
                        </a:schemeClr>
                      </a:solidFill>
                      <a:latin typeface="Agency FB" panose="020B0503020202020204" pitchFamily="34" charset="0"/>
                      <a:ea typeface="微软雅黑" panose="020B0503020204020204" pitchFamily="34" charset="-122"/>
                    </a:rPr>
                    <a:t>01</a:t>
                  </a:r>
                </a:p>
              </p:txBody>
            </p:sp>
          </p:grpSp>
        </p:grpSp>
      </p:grpSp>
      <p:grpSp>
        <p:nvGrpSpPr>
          <p:cNvPr id="46" name="组合 45"/>
          <p:cNvGrpSpPr/>
          <p:nvPr/>
        </p:nvGrpSpPr>
        <p:grpSpPr>
          <a:xfrm>
            <a:off x="1182705" y="3983019"/>
            <a:ext cx="10115391" cy="1607303"/>
            <a:chOff x="4588978" y="2573322"/>
            <a:chExt cx="11188221" cy="1814074"/>
          </a:xfrm>
        </p:grpSpPr>
        <p:sp>
          <p:nvSpPr>
            <p:cNvPr id="48" name="TextBox 106"/>
            <p:cNvSpPr txBox="1"/>
            <p:nvPr/>
          </p:nvSpPr>
          <p:spPr>
            <a:xfrm>
              <a:off x="5218281" y="3197559"/>
              <a:ext cx="10391232" cy="1176862"/>
            </a:xfrm>
            <a:prstGeom prst="rect">
              <a:avLst/>
            </a:prstGeom>
            <a:noFill/>
          </p:spPr>
          <p:txBody>
            <a:bodyPr wrap="square" lIns="0" tIns="0" rIns="0" bIns="0" rtlCol="0">
              <a:spAutoFit/>
            </a:bodyPr>
            <a:lstStyle/>
            <a:p>
              <a:pPr algn="just">
                <a:lnSpc>
                  <a:spcPct val="150000"/>
                </a:lnSpc>
              </a:pPr>
              <a:r>
                <a:rPr lang="zh-CN" altLang="en-US" sz="2400" dirty="0">
                  <a:latin typeface="微软雅黑" panose="020B0503020204020204" pitchFamily="34" charset="-122"/>
                  <a:ea typeface="微软雅黑" panose="020B0503020204020204" pitchFamily="34" charset="-122"/>
                  <a:cs typeface="+mn-ea"/>
                </a:rPr>
                <a:t>提出一种</a:t>
              </a:r>
              <a:r>
                <a:rPr lang="zh-CN" altLang="zh-CN" sz="2400" dirty="0">
                  <a:latin typeface="微软雅黑" panose="020B0503020204020204" pitchFamily="34" charset="-122"/>
                  <a:ea typeface="微软雅黑" panose="020B0503020204020204" pitchFamily="34" charset="-122"/>
                  <a:cs typeface="+mn-ea"/>
                </a:rPr>
                <a:t>基于多模块抽取框架的实体关系抽取</a:t>
              </a:r>
              <a:r>
                <a:rPr lang="zh-CN" altLang="en-US" sz="2400" dirty="0">
                  <a:latin typeface="微软雅黑" panose="020B0503020204020204" pitchFamily="34" charset="-122"/>
                  <a:ea typeface="微软雅黑" panose="020B0503020204020204" pitchFamily="34" charset="-122"/>
                  <a:cs typeface="+mn-ea"/>
                </a:rPr>
                <a:t>框架，并</a:t>
              </a:r>
              <a:r>
                <a:rPr lang="zh-CN" altLang="en-US" sz="2400">
                  <a:latin typeface="微软雅黑" panose="020B0503020204020204" pitchFamily="34" charset="-122"/>
                  <a:ea typeface="微软雅黑" panose="020B0503020204020204" pitchFamily="34" charset="-122"/>
                  <a:cs typeface="+mn-ea"/>
                </a:rPr>
                <a:t>在其单</a:t>
              </a:r>
              <a:r>
                <a:rPr lang="zh-CN" altLang="en-US" sz="2400" dirty="0">
                  <a:latin typeface="微软雅黑" panose="020B0503020204020204" pitchFamily="34" charset="-122"/>
                  <a:ea typeface="微软雅黑" panose="020B0503020204020204" pitchFamily="34" charset="-122"/>
                  <a:cs typeface="+mn-ea"/>
                </a:rPr>
                <a:t>文档标准数据集上验证其有效性，同时研究将其应用到多文档抽取路径</a:t>
              </a:r>
              <a:endParaRPr lang="en-US" altLang="zh-CN" sz="2400" dirty="0">
                <a:latin typeface="微软雅黑" panose="020B0503020204020204" pitchFamily="34" charset="-122"/>
                <a:ea typeface="微软雅黑" panose="020B0503020204020204" pitchFamily="34" charset="-122"/>
                <a:cs typeface="+mn-ea"/>
              </a:endParaRPr>
            </a:p>
          </p:txBody>
        </p:sp>
        <p:sp>
          <p:nvSpPr>
            <p:cNvPr id="50" name="圆角矩形 12"/>
            <p:cNvSpPr/>
            <p:nvPr/>
          </p:nvSpPr>
          <p:spPr>
            <a:xfrm>
              <a:off x="5059375" y="3163199"/>
              <a:ext cx="10717824" cy="1224197"/>
            </a:xfrm>
            <a:prstGeom prst="roundRect">
              <a:avLst>
                <a:gd name="adj" fmla="val 7452"/>
              </a:avLst>
            </a:prstGeom>
            <a:noFill/>
            <a:ln>
              <a:solidFill>
                <a:schemeClr val="accent5"/>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1" name="组合 50"/>
            <p:cNvGrpSpPr/>
            <p:nvPr/>
          </p:nvGrpSpPr>
          <p:grpSpPr>
            <a:xfrm>
              <a:off x="4588978" y="2573322"/>
              <a:ext cx="720000" cy="720000"/>
              <a:chOff x="1002386" y="1950173"/>
              <a:chExt cx="960000" cy="960000"/>
            </a:xfrm>
          </p:grpSpPr>
          <p:sp>
            <p:nvSpPr>
              <p:cNvPr id="52" name="Freeform 6"/>
              <p:cNvSpPr/>
              <p:nvPr/>
            </p:nvSpPr>
            <p:spPr bwMode="auto">
              <a:xfrm>
                <a:off x="1002386" y="1950173"/>
                <a:ext cx="960000" cy="9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grpSp>
            <p:nvGrpSpPr>
              <p:cNvPr id="54" name="组合 53"/>
              <p:cNvGrpSpPr/>
              <p:nvPr/>
            </p:nvGrpSpPr>
            <p:grpSpPr>
              <a:xfrm>
                <a:off x="1122386" y="1998011"/>
                <a:ext cx="720000" cy="788628"/>
                <a:chOff x="1180862" y="1976621"/>
                <a:chExt cx="755551" cy="827568"/>
              </a:xfrm>
            </p:grpSpPr>
            <p:sp>
              <p:nvSpPr>
                <p:cNvPr id="55" name="Freeform 7"/>
                <p:cNvSpPr/>
                <p:nvPr/>
              </p:nvSpPr>
              <p:spPr bwMode="auto">
                <a:xfrm>
                  <a:off x="1180862" y="2048638"/>
                  <a:ext cx="755551" cy="755551"/>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57" name="TextBox 50"/>
                <p:cNvSpPr txBox="1"/>
                <p:nvPr/>
              </p:nvSpPr>
              <p:spPr>
                <a:xfrm>
                  <a:off x="1327698" y="1976621"/>
                  <a:ext cx="423173" cy="775137"/>
                </a:xfrm>
                <a:prstGeom prst="rect">
                  <a:avLst/>
                </a:prstGeom>
                <a:noFill/>
              </p:spPr>
              <p:txBody>
                <a:bodyPr wrap="square" lIns="0" tIns="0" rIns="0" bIns="0" rtlCol="0">
                  <a:spAutoFit/>
                </a:bodyPr>
                <a:lstStyle/>
                <a:p>
                  <a:pPr algn="ctr">
                    <a:lnSpc>
                      <a:spcPct val="150000"/>
                    </a:lnSpc>
                  </a:pPr>
                  <a:r>
                    <a:rPr lang="en-US" altLang="zh-CN" sz="2400" dirty="0">
                      <a:solidFill>
                        <a:schemeClr val="bg1">
                          <a:lumMod val="95000"/>
                        </a:schemeClr>
                      </a:solidFill>
                      <a:latin typeface="Agency FB" panose="020B0503020202020204" pitchFamily="34" charset="0"/>
                      <a:ea typeface="微软雅黑" panose="020B0503020204020204" pitchFamily="34" charset="-122"/>
                    </a:rPr>
                    <a:t>02</a:t>
                  </a:r>
                </a:p>
              </p:txBody>
            </p:sp>
          </p:grpSp>
        </p:grpSp>
      </p:grpSp>
      <p:sp>
        <p:nvSpPr>
          <p:cNvPr id="59" name="TextBox 106"/>
          <p:cNvSpPr txBox="1"/>
          <p:nvPr/>
        </p:nvSpPr>
        <p:spPr>
          <a:xfrm>
            <a:off x="1182705" y="1083774"/>
            <a:ext cx="3430478" cy="497700"/>
          </a:xfrm>
          <a:prstGeom prst="rect">
            <a:avLst/>
          </a:prstGeom>
          <a:noFill/>
        </p:spPr>
        <p:txBody>
          <a:bodyPr wrap="square" lIns="0" tIns="0" rIns="0" bIns="0" rtlCol="0">
            <a:spAutoFit/>
          </a:bodyPr>
          <a:lstStyle/>
          <a:p>
            <a:pPr algn="just">
              <a:lnSpc>
                <a:spcPct val="150000"/>
              </a:lnSpc>
            </a:pPr>
            <a:r>
              <a:rPr lang="zh-CN" altLang="en-US" sz="2400" dirty="0">
                <a:latin typeface="微软雅黑" panose="020B0503020204020204" pitchFamily="34" charset="-122"/>
                <a:ea typeface="微软雅黑" panose="020B0503020204020204" pitchFamily="34" charset="-122"/>
              </a:rPr>
              <a:t>本课题主要研究目标有二</a:t>
            </a:r>
            <a:r>
              <a:rPr lang="zh-CN" altLang="en-US" sz="2100" dirty="0">
                <a:latin typeface="微软雅黑" panose="020B0503020204020204" pitchFamily="34" charset="-122"/>
                <a:ea typeface="微软雅黑" panose="020B0503020204020204" pitchFamily="34" charset="-122"/>
              </a:rPr>
              <a:t>：</a:t>
            </a:r>
            <a:endParaRPr lang="en-US" altLang="zh-CN" sz="21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0" y="691712"/>
            <a:ext cx="12190017" cy="5659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a:effectLst/>
                <a:latin typeface="等线" panose="02010600030101010101" charset="-122"/>
                <a:ea typeface="等线" panose="02010600030101010101" charset="-122"/>
                <a:cs typeface="Times New Roman" panose="02020603050405020304" pitchFamily="18" charset="0"/>
                <a:sym typeface="Wingdings 2" panose="05020102010507070707" pitchFamily="18" charset="2"/>
              </a:rPr>
              <a:t></a:t>
            </a:r>
            <a:endParaRPr lang="zh-CN" altLang="en-US" dirty="0"/>
          </a:p>
        </p:txBody>
      </p:sp>
      <p:pic>
        <p:nvPicPr>
          <p:cNvPr id="37" name="图片 36"/>
          <p:cNvPicPr>
            <a:picLocks noChangeAspect="1"/>
          </p:cNvPicPr>
          <p:nvPr/>
        </p:nvPicPr>
        <p:blipFill rotWithShape="1">
          <a:blip r:embed="rId2" cstate="print">
            <a:extLst>
              <a:ext uri="{28A0092B-C50C-407E-A947-70E740481C1C}">
                <a14:useLocalDpi xmlns:a14="http://schemas.microsoft.com/office/drawing/2010/main" val="0"/>
              </a:ext>
            </a:extLst>
          </a:blip>
          <a:srcRect r="74655"/>
          <a:stretch>
            <a:fillRect/>
          </a:stretch>
        </p:blipFill>
        <p:spPr>
          <a:xfrm>
            <a:off x="211170" y="6409587"/>
            <a:ext cx="419046" cy="382601"/>
          </a:xfrm>
          <a:prstGeom prst="rect">
            <a:avLst/>
          </a:prstGeom>
        </p:spPr>
      </p:pic>
      <p:pic>
        <p:nvPicPr>
          <p:cNvPr id="40" name="图片 39"/>
          <p:cNvPicPr>
            <a:picLocks noChangeAspect="1"/>
          </p:cNvPicPr>
          <p:nvPr/>
        </p:nvPicPr>
        <p:blipFill rotWithShape="1">
          <a:blip r:embed="rId3" cstate="print">
            <a:extLst>
              <a:ext uri="{28A0092B-C50C-407E-A947-70E740481C1C}">
                <a14:useLocalDpi xmlns:a14="http://schemas.microsoft.com/office/drawing/2010/main" val="0"/>
              </a:ext>
            </a:extLst>
          </a:blip>
          <a:srcRect r="8707" b="29364"/>
          <a:stretch>
            <a:fillRect/>
          </a:stretch>
        </p:blipFill>
        <p:spPr>
          <a:xfrm>
            <a:off x="1927501" y="6359385"/>
            <a:ext cx="1694637" cy="237702"/>
          </a:xfrm>
          <a:prstGeom prst="rect">
            <a:avLst/>
          </a:prstGeom>
        </p:spPr>
      </p:pic>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4905" y="6546467"/>
            <a:ext cx="2050068" cy="303882"/>
          </a:xfrm>
          <a:prstGeom prst="rect">
            <a:avLst/>
          </a:prstGeom>
        </p:spPr>
      </p:pic>
      <p:pic>
        <p:nvPicPr>
          <p:cNvPr id="49" name="图片 48"/>
          <p:cNvPicPr>
            <a:picLocks noChangeAspect="1"/>
          </p:cNvPicPr>
          <p:nvPr/>
        </p:nvPicPr>
        <p:blipFill rotWithShape="1">
          <a:blip r:embed="rId5">
            <a:extLst>
              <a:ext uri="{28A0092B-C50C-407E-A947-70E740481C1C}">
                <a14:useLocalDpi xmlns:a14="http://schemas.microsoft.com/office/drawing/2010/main" val="0"/>
              </a:ext>
            </a:extLst>
          </a:blip>
          <a:srcRect t="16691" b="28718"/>
          <a:stretch>
            <a:fillRect/>
          </a:stretch>
        </p:blipFill>
        <p:spPr>
          <a:xfrm>
            <a:off x="8275190" y="152001"/>
            <a:ext cx="1837662" cy="298381"/>
          </a:xfrm>
          <a:prstGeom prst="rect">
            <a:avLst/>
          </a:prstGeom>
        </p:spPr>
      </p:pic>
      <p:pic>
        <p:nvPicPr>
          <p:cNvPr id="53" name="图片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21801" y="299959"/>
            <a:ext cx="2050069" cy="201803"/>
          </a:xfrm>
          <a:prstGeom prst="rect">
            <a:avLst/>
          </a:prstGeom>
        </p:spPr>
      </p:pic>
      <p:pic>
        <p:nvPicPr>
          <p:cNvPr id="56" name="图片 55"/>
          <p:cNvPicPr>
            <a:picLocks noChangeAspect="1"/>
          </p:cNvPicPr>
          <p:nvPr/>
        </p:nvPicPr>
        <p:blipFill rotWithShape="1">
          <a:blip r:embed="rId7">
            <a:extLst>
              <a:ext uri="{28A0092B-C50C-407E-A947-70E740481C1C}">
                <a14:useLocalDpi xmlns:a14="http://schemas.microsoft.com/office/drawing/2010/main" val="0"/>
              </a:ext>
            </a:extLst>
          </a:blip>
          <a:srcRect t="23988" b="29004"/>
          <a:stretch>
            <a:fillRect/>
          </a:stretch>
        </p:blipFill>
        <p:spPr>
          <a:xfrm>
            <a:off x="9861006" y="6454463"/>
            <a:ext cx="1040211" cy="295903"/>
          </a:xfrm>
          <a:prstGeom prst="rect">
            <a:avLst/>
          </a:prstGeom>
        </p:spPr>
      </p:pic>
      <p:pic>
        <p:nvPicPr>
          <p:cNvPr id="58" name="图片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07018" y="6492163"/>
            <a:ext cx="1343058" cy="274484"/>
          </a:xfrm>
          <a:prstGeom prst="rect">
            <a:avLst/>
          </a:prstGeom>
        </p:spPr>
      </p:pic>
      <p:pic>
        <p:nvPicPr>
          <p:cNvPr id="60" name="图片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6110" y="6588306"/>
            <a:ext cx="1367838" cy="211422"/>
          </a:xfrm>
          <a:prstGeom prst="rect">
            <a:avLst/>
          </a:prstGeom>
        </p:spPr>
      </p:pic>
      <p:pic>
        <p:nvPicPr>
          <p:cNvPr id="14337" name="图片 143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216" y="6364732"/>
            <a:ext cx="1367838" cy="291950"/>
          </a:xfrm>
          <a:prstGeom prst="rect">
            <a:avLst/>
          </a:prstGeom>
        </p:spPr>
      </p:pic>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58357" y="118022"/>
            <a:ext cx="2144602" cy="298380"/>
          </a:xfrm>
          <a:prstGeom prst="rect">
            <a:avLst/>
          </a:prstGeom>
        </p:spPr>
      </p:pic>
      <p:sp>
        <p:nvSpPr>
          <p:cNvPr id="4" name="灯片编号占位符 3"/>
          <p:cNvSpPr>
            <a:spLocks noGrp="1"/>
          </p:cNvSpPr>
          <p:nvPr>
            <p:ph type="sldNum" sz="quarter" idx="12"/>
          </p:nvPr>
        </p:nvSpPr>
        <p:spPr>
          <a:xfrm>
            <a:off x="9558159" y="6395265"/>
            <a:ext cx="406399" cy="365125"/>
          </a:xfrm>
        </p:spPr>
        <p:txBody>
          <a:bodyPr/>
          <a:lstStyle/>
          <a:p>
            <a:pPr algn="ctr"/>
            <a:fld id="{E6329250-19B9-45B5-80A8-D3AAE73B16B3}" type="slidenum">
              <a:rPr lang="zh-CN" altLang="en-US" sz="1400" b="1" smtClean="0">
                <a:solidFill>
                  <a:schemeClr val="bg1"/>
                </a:solidFill>
              </a:rPr>
              <a:t>12</a:t>
            </a:fld>
            <a:endParaRPr lang="zh-CN" altLang="en-US" sz="1400" b="1" dirty="0">
              <a:solidFill>
                <a:schemeClr val="bg1"/>
              </a:solidFill>
            </a:endParaRPr>
          </a:p>
        </p:txBody>
      </p:sp>
      <p:sp>
        <p:nvSpPr>
          <p:cNvPr id="61" name="文本框 60"/>
          <p:cNvSpPr txBox="1"/>
          <p:nvPr/>
        </p:nvSpPr>
        <p:spPr>
          <a:xfrm>
            <a:off x="211170" y="89599"/>
            <a:ext cx="8486240" cy="521970"/>
          </a:xfrm>
          <a:prstGeom prst="rect">
            <a:avLst/>
          </a:prstGeom>
          <a:noFill/>
        </p:spPr>
        <p:txBody>
          <a:bodyPr wrap="square">
            <a:spAutoFit/>
          </a:bodyPr>
          <a:lstStyle/>
          <a:p>
            <a:pPr marL="0" indent="0">
              <a:buFont typeface="Arial" panose="020B0604020202020204" pitchFamily="34" charset="0"/>
              <a:buNone/>
            </a:pPr>
            <a:r>
              <a:rPr lang="en-US" altLang="zh-CN" sz="2800" b="1" dirty="0">
                <a:solidFill>
                  <a:schemeClr val="bg1"/>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03  </a:t>
            </a:r>
            <a:r>
              <a:rPr lang="zh-CN" altLang="en-US" sz="2800" b="1" dirty="0">
                <a:solidFill>
                  <a:schemeClr val="bg1"/>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研究内容</a:t>
            </a:r>
            <a:endParaRPr lang="en-US" altLang="zh-CN" sz="2800" b="1" dirty="0">
              <a:solidFill>
                <a:schemeClr val="bg1"/>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endParaRPr>
          </a:p>
        </p:txBody>
      </p:sp>
      <p:sp>
        <p:nvSpPr>
          <p:cNvPr id="2" name="矩形 1"/>
          <p:cNvSpPr/>
          <p:nvPr/>
        </p:nvSpPr>
        <p:spPr>
          <a:xfrm>
            <a:off x="964565" y="1324586"/>
            <a:ext cx="3413760" cy="4564380"/>
          </a:xfrm>
          <a:prstGeom prst="rect">
            <a:avLst/>
          </a:prstGeom>
          <a:solidFill>
            <a:schemeClr val="bg1">
              <a:lumMod val="95000"/>
              <a:alpha val="27000"/>
            </a:schemeClr>
          </a:solidFill>
          <a:ln>
            <a:noFill/>
          </a:ln>
          <a:effectLst>
            <a:outerShdw blurRad="165100" sx="101000" sy="101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1334639" y="2606675"/>
            <a:ext cx="2880360" cy="1907702"/>
          </a:xfrm>
          <a:prstGeom prst="rect">
            <a:avLst/>
          </a:prstGeom>
          <a:noFill/>
        </p:spPr>
        <p:txBody>
          <a:bodyPr wrap="square" rtlCol="0">
            <a:spAutoFit/>
          </a:bodyPr>
          <a:lstStyle/>
          <a:p>
            <a:pPr>
              <a:lnSpc>
                <a:spcPct val="12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基于联合解码的方式</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p>
          <a:p>
            <a:pPr>
              <a:lnSpc>
                <a:spcPct val="12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基于指针网络的方式</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a:p>
            <a:pPr>
              <a:lnSpc>
                <a:spcPct val="12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基于跨度</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(span)</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的方式基于序列标注的方式等</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a:p>
            <a:pPr>
              <a:lnSpc>
                <a:spcPct val="12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基于参数共享的形式</a:t>
            </a:r>
          </a:p>
        </p:txBody>
      </p:sp>
      <p:sp>
        <p:nvSpPr>
          <p:cNvPr id="19" name="矩形 18"/>
          <p:cNvSpPr/>
          <p:nvPr/>
        </p:nvSpPr>
        <p:spPr>
          <a:xfrm>
            <a:off x="1095692" y="1541254"/>
            <a:ext cx="3151505" cy="830997"/>
          </a:xfrm>
          <a:prstGeom prst="rect">
            <a:avLst/>
          </a:prstGeom>
        </p:spPr>
        <p:txBody>
          <a:bodyPr wrap="square">
            <a:spAutoFit/>
          </a:bodyPr>
          <a:lstStyle/>
          <a:p>
            <a:pPr algn="ct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研究实体关系抽取中抽取实体方式的优化</a:t>
            </a:r>
          </a:p>
        </p:txBody>
      </p:sp>
      <p:cxnSp>
        <p:nvCxnSpPr>
          <p:cNvPr id="20" name="直接连接符 19"/>
          <p:cNvCxnSpPr/>
          <p:nvPr/>
        </p:nvCxnSpPr>
        <p:spPr>
          <a:xfrm>
            <a:off x="1398270" y="2440344"/>
            <a:ext cx="248412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4666615" y="1306830"/>
            <a:ext cx="3181984" cy="4564380"/>
          </a:xfrm>
          <a:prstGeom prst="rect">
            <a:avLst/>
          </a:prstGeom>
          <a:solidFill>
            <a:schemeClr val="bg1">
              <a:lumMod val="95000"/>
              <a:alpha val="27000"/>
            </a:schemeClr>
          </a:solidFill>
          <a:ln>
            <a:noFill/>
          </a:ln>
          <a:effectLst>
            <a:outerShdw blurRad="165100" sx="101000" sy="101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5" name="直接连接符 24"/>
          <p:cNvCxnSpPr/>
          <p:nvPr/>
        </p:nvCxnSpPr>
        <p:spPr>
          <a:xfrm>
            <a:off x="4926330" y="2440344"/>
            <a:ext cx="248412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4606924" y="1496441"/>
            <a:ext cx="3241675" cy="829945"/>
          </a:xfrm>
          <a:prstGeom prst="rect">
            <a:avLst/>
          </a:prstGeom>
        </p:spPr>
        <p:txBody>
          <a:bodyPr wrap="square">
            <a:spAutoFit/>
          </a:bodyPr>
          <a:lstStyle/>
          <a:p>
            <a:pPr algn="ct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研究基于多模块框架的</a:t>
            </a:r>
          </a:p>
          <a:p>
            <a:pPr algn="just"/>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实体关系抽取方法</a:t>
            </a:r>
          </a:p>
        </p:txBody>
      </p:sp>
      <p:cxnSp>
        <p:nvCxnSpPr>
          <p:cNvPr id="29" name="直接连接符 28"/>
          <p:cNvCxnSpPr/>
          <p:nvPr/>
        </p:nvCxnSpPr>
        <p:spPr>
          <a:xfrm flipV="1">
            <a:off x="8504798" y="2440344"/>
            <a:ext cx="2834005" cy="63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4752844" y="2697894"/>
            <a:ext cx="3053715" cy="1907702"/>
          </a:xfrm>
          <a:prstGeom prst="rect">
            <a:avLst/>
          </a:prstGeom>
          <a:noFill/>
        </p:spPr>
        <p:txBody>
          <a:bodyPr wrap="square" rtlCol="0">
            <a:spAutoFit/>
          </a:bodyPr>
          <a:lstStyle/>
          <a:p>
            <a:pPr>
              <a:lnSpc>
                <a:spcPct val="12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模型选择：</a:t>
            </a:r>
          </a:p>
          <a:p>
            <a:pPr>
              <a:lnSpc>
                <a:spcPct val="12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LSTM or Transformer</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等</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nSpc>
                <a:spcPct val="12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模型设计目标</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a:t>
            </a:r>
          </a:p>
          <a:p>
            <a:pPr>
              <a:lnSpc>
                <a:spcPct val="12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主要是提升实体关系抽取效果解决实体重叠问题</a:t>
            </a:r>
          </a:p>
        </p:txBody>
      </p:sp>
      <p:sp>
        <p:nvSpPr>
          <p:cNvPr id="5" name="文本框 4">
            <a:extLst>
              <a:ext uri="{FF2B5EF4-FFF2-40B4-BE49-F238E27FC236}">
                <a16:creationId xmlns:a16="http://schemas.microsoft.com/office/drawing/2014/main" id="{DCF57DBB-96AB-42C9-9B90-766A1AEA785E}"/>
              </a:ext>
            </a:extLst>
          </p:cNvPr>
          <p:cNvSpPr txBox="1"/>
          <p:nvPr/>
        </p:nvSpPr>
        <p:spPr>
          <a:xfrm>
            <a:off x="8504798" y="1537968"/>
            <a:ext cx="2641393" cy="830997"/>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研究实体关系抽取领域的应用</a:t>
            </a:r>
          </a:p>
        </p:txBody>
      </p:sp>
      <p:sp>
        <p:nvSpPr>
          <p:cNvPr id="26" name="矩形 25"/>
          <p:cNvSpPr/>
          <p:nvPr/>
        </p:nvSpPr>
        <p:spPr>
          <a:xfrm>
            <a:off x="8187932" y="1306830"/>
            <a:ext cx="3467735" cy="4564380"/>
          </a:xfrm>
          <a:prstGeom prst="rect">
            <a:avLst/>
          </a:prstGeom>
          <a:solidFill>
            <a:schemeClr val="bg1">
              <a:lumMod val="95000"/>
              <a:alpha val="27000"/>
            </a:schemeClr>
          </a:solidFill>
          <a:ln>
            <a:noFill/>
          </a:ln>
          <a:effectLst>
            <a:outerShdw blurRad="165100" sx="101000" sy="101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文本框 5">
            <a:extLst>
              <a:ext uri="{FF2B5EF4-FFF2-40B4-BE49-F238E27FC236}">
                <a16:creationId xmlns:a16="http://schemas.microsoft.com/office/drawing/2014/main" id="{8B18B15C-A98E-42B1-BA01-9988503D0FFC}"/>
              </a:ext>
            </a:extLst>
          </p:cNvPr>
          <p:cNvSpPr txBox="1"/>
          <p:nvPr/>
        </p:nvSpPr>
        <p:spPr>
          <a:xfrm>
            <a:off x="8575829" y="2697895"/>
            <a:ext cx="2651606" cy="1323439"/>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研究多模块抽取框架和多文档抽取的应用路径，与多文档实体抽取方法相结合</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nvPicPr>
        <p:blipFill rotWithShape="1">
          <a:blip r:embed="rId2" cstate="print">
            <a:extLst>
              <a:ext uri="{28A0092B-C50C-407E-A947-70E740481C1C}">
                <a14:useLocalDpi xmlns:a14="http://schemas.microsoft.com/office/drawing/2010/main" val="0"/>
              </a:ext>
            </a:extLst>
          </a:blip>
          <a:srcRect r="74655"/>
          <a:stretch>
            <a:fillRect/>
          </a:stretch>
        </p:blipFill>
        <p:spPr>
          <a:xfrm>
            <a:off x="211170" y="6409587"/>
            <a:ext cx="419046" cy="382601"/>
          </a:xfrm>
          <a:prstGeom prst="rect">
            <a:avLst/>
          </a:prstGeom>
        </p:spPr>
      </p:pic>
      <p:sp>
        <p:nvSpPr>
          <p:cNvPr id="41" name="矩形 40"/>
          <p:cNvSpPr/>
          <p:nvPr/>
        </p:nvSpPr>
        <p:spPr>
          <a:xfrm>
            <a:off x="1904" y="681571"/>
            <a:ext cx="12190017" cy="5659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2" name="直接连接符 51"/>
          <p:cNvCxnSpPr/>
          <p:nvPr/>
        </p:nvCxnSpPr>
        <p:spPr>
          <a:xfrm flipV="1">
            <a:off x="-2" y="1039605"/>
            <a:ext cx="12192002" cy="504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40" name="图片 39"/>
          <p:cNvPicPr>
            <a:picLocks noChangeAspect="1"/>
          </p:cNvPicPr>
          <p:nvPr/>
        </p:nvPicPr>
        <p:blipFill rotWithShape="1">
          <a:blip r:embed="rId3" cstate="print">
            <a:extLst>
              <a:ext uri="{28A0092B-C50C-407E-A947-70E740481C1C}">
                <a14:useLocalDpi xmlns:a14="http://schemas.microsoft.com/office/drawing/2010/main" val="0"/>
              </a:ext>
            </a:extLst>
          </a:blip>
          <a:srcRect r="8707" b="29364"/>
          <a:stretch>
            <a:fillRect/>
          </a:stretch>
        </p:blipFill>
        <p:spPr>
          <a:xfrm>
            <a:off x="1927501" y="6359385"/>
            <a:ext cx="1694637" cy="237702"/>
          </a:xfrm>
          <a:prstGeom prst="rect">
            <a:avLst/>
          </a:prstGeom>
        </p:spPr>
      </p:pic>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4905" y="6546467"/>
            <a:ext cx="2050068" cy="303882"/>
          </a:xfrm>
          <a:prstGeom prst="rect">
            <a:avLst/>
          </a:prstGeom>
        </p:spPr>
      </p:pic>
      <p:pic>
        <p:nvPicPr>
          <p:cNvPr id="49" name="图片 48"/>
          <p:cNvPicPr>
            <a:picLocks noChangeAspect="1"/>
          </p:cNvPicPr>
          <p:nvPr/>
        </p:nvPicPr>
        <p:blipFill rotWithShape="1">
          <a:blip r:embed="rId5">
            <a:extLst>
              <a:ext uri="{28A0092B-C50C-407E-A947-70E740481C1C}">
                <a14:useLocalDpi xmlns:a14="http://schemas.microsoft.com/office/drawing/2010/main" val="0"/>
              </a:ext>
            </a:extLst>
          </a:blip>
          <a:srcRect t="16691" b="28718"/>
          <a:stretch>
            <a:fillRect/>
          </a:stretch>
        </p:blipFill>
        <p:spPr>
          <a:xfrm>
            <a:off x="8275190" y="152001"/>
            <a:ext cx="1837662" cy="298381"/>
          </a:xfrm>
          <a:prstGeom prst="rect">
            <a:avLst/>
          </a:prstGeom>
        </p:spPr>
      </p:pic>
      <p:pic>
        <p:nvPicPr>
          <p:cNvPr id="53" name="图片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21801" y="299959"/>
            <a:ext cx="2050069" cy="201803"/>
          </a:xfrm>
          <a:prstGeom prst="rect">
            <a:avLst/>
          </a:prstGeom>
        </p:spPr>
      </p:pic>
      <p:pic>
        <p:nvPicPr>
          <p:cNvPr id="56" name="图片 55"/>
          <p:cNvPicPr>
            <a:picLocks noChangeAspect="1"/>
          </p:cNvPicPr>
          <p:nvPr/>
        </p:nvPicPr>
        <p:blipFill rotWithShape="1">
          <a:blip r:embed="rId7">
            <a:extLst>
              <a:ext uri="{28A0092B-C50C-407E-A947-70E740481C1C}">
                <a14:useLocalDpi xmlns:a14="http://schemas.microsoft.com/office/drawing/2010/main" val="0"/>
              </a:ext>
            </a:extLst>
          </a:blip>
          <a:srcRect t="23988" b="29004"/>
          <a:stretch>
            <a:fillRect/>
          </a:stretch>
        </p:blipFill>
        <p:spPr>
          <a:xfrm>
            <a:off x="9861006" y="6454463"/>
            <a:ext cx="1040211" cy="295903"/>
          </a:xfrm>
          <a:prstGeom prst="rect">
            <a:avLst/>
          </a:prstGeom>
        </p:spPr>
      </p:pic>
      <p:pic>
        <p:nvPicPr>
          <p:cNvPr id="58" name="图片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07018" y="6492163"/>
            <a:ext cx="1343058" cy="274484"/>
          </a:xfrm>
          <a:prstGeom prst="rect">
            <a:avLst/>
          </a:prstGeom>
        </p:spPr>
      </p:pic>
      <p:pic>
        <p:nvPicPr>
          <p:cNvPr id="60" name="图片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6110" y="6588306"/>
            <a:ext cx="1367838" cy="211422"/>
          </a:xfrm>
          <a:prstGeom prst="rect">
            <a:avLst/>
          </a:prstGeom>
        </p:spPr>
      </p:pic>
      <p:pic>
        <p:nvPicPr>
          <p:cNvPr id="14337" name="图片 143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216" y="6364732"/>
            <a:ext cx="1367838" cy="291950"/>
          </a:xfrm>
          <a:prstGeom prst="rect">
            <a:avLst/>
          </a:prstGeom>
        </p:spPr>
      </p:pic>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58357" y="118022"/>
            <a:ext cx="2144602" cy="298380"/>
          </a:xfrm>
          <a:prstGeom prst="rect">
            <a:avLst/>
          </a:prstGeom>
        </p:spPr>
      </p:pic>
      <p:sp>
        <p:nvSpPr>
          <p:cNvPr id="4" name="灯片编号占位符 3"/>
          <p:cNvSpPr>
            <a:spLocks noGrp="1"/>
          </p:cNvSpPr>
          <p:nvPr>
            <p:ph type="sldNum" sz="quarter" idx="12"/>
          </p:nvPr>
        </p:nvSpPr>
        <p:spPr>
          <a:xfrm>
            <a:off x="9558159" y="6395265"/>
            <a:ext cx="406399" cy="365125"/>
          </a:xfrm>
        </p:spPr>
        <p:txBody>
          <a:bodyPr/>
          <a:lstStyle/>
          <a:p>
            <a:pPr algn="ctr"/>
            <a:fld id="{E6329250-19B9-45B5-80A8-D3AAE73B16B3}" type="slidenum">
              <a:rPr lang="zh-CN" altLang="en-US" sz="1400" b="1" smtClean="0">
                <a:solidFill>
                  <a:schemeClr val="bg1"/>
                </a:solidFill>
              </a:rPr>
              <a:t>13</a:t>
            </a:fld>
            <a:endParaRPr lang="zh-CN" altLang="en-US" sz="1400" b="1" dirty="0">
              <a:solidFill>
                <a:schemeClr val="bg1"/>
              </a:solidFill>
            </a:endParaRPr>
          </a:p>
        </p:txBody>
      </p:sp>
      <p:sp>
        <p:nvSpPr>
          <p:cNvPr id="61" name="文本框 60"/>
          <p:cNvSpPr txBox="1"/>
          <p:nvPr/>
        </p:nvSpPr>
        <p:spPr>
          <a:xfrm>
            <a:off x="211170" y="89599"/>
            <a:ext cx="8486240" cy="523220"/>
          </a:xfrm>
          <a:prstGeom prst="rect">
            <a:avLst/>
          </a:prstGeom>
          <a:noFill/>
        </p:spPr>
        <p:txBody>
          <a:bodyPr wrap="square">
            <a:spAutoFit/>
          </a:bodyPr>
          <a:lstStyle/>
          <a:p>
            <a:pPr marL="0" indent="0">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目录 </a:t>
            </a:r>
            <a:r>
              <a:rPr lang="en-US" altLang="zh-CN" sz="2800" b="1" dirty="0">
                <a:solidFill>
                  <a:schemeClr val="bg1"/>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CONTENT</a:t>
            </a:r>
          </a:p>
        </p:txBody>
      </p:sp>
      <p:grpSp>
        <p:nvGrpSpPr>
          <p:cNvPr id="5" name="组合 4"/>
          <p:cNvGrpSpPr/>
          <p:nvPr/>
        </p:nvGrpSpPr>
        <p:grpSpPr>
          <a:xfrm>
            <a:off x="3079115" y="1259840"/>
            <a:ext cx="6033770" cy="4338320"/>
            <a:chOff x="9351" y="2014"/>
            <a:chExt cx="9502" cy="6832"/>
          </a:xfrm>
        </p:grpSpPr>
        <p:sp>
          <p:nvSpPr>
            <p:cNvPr id="9" name="文本框 8"/>
            <p:cNvSpPr txBox="1"/>
            <p:nvPr/>
          </p:nvSpPr>
          <p:spPr>
            <a:xfrm>
              <a:off x="9351" y="2014"/>
              <a:ext cx="9502" cy="6832"/>
            </a:xfrm>
            <a:prstGeom prst="rect">
              <a:avLst/>
            </a:prstGeom>
            <a:noFill/>
            <a:ln>
              <a:noFill/>
            </a:ln>
          </p:spPr>
          <p:txBody>
            <a:bodyPr wrap="square" rtlCol="0">
              <a:spAutoFit/>
            </a:bodyPr>
            <a:lstStyle/>
            <a:p>
              <a:pPr algn="ctr"/>
              <a:r>
                <a:rPr lang="en-US" altLang="zh-CN" sz="13800" b="1" dirty="0">
                  <a:solidFill>
                    <a:schemeClr val="tx1">
                      <a:lumMod val="50000"/>
                      <a:lumOff val="50000"/>
                      <a:alpha val="23000"/>
                    </a:schemeClr>
                  </a:solidFill>
                  <a:latin typeface="微软雅黑" panose="020B0503020204020204" pitchFamily="34" charset="-122"/>
                  <a:ea typeface="微软雅黑" panose="020B0503020204020204" pitchFamily="34" charset="-122"/>
                </a:rPr>
                <a:t>PART</a:t>
              </a:r>
            </a:p>
            <a:p>
              <a:pPr algn="ctr"/>
              <a:r>
                <a:rPr lang="en-US" altLang="zh-CN" sz="13800" b="1" dirty="0">
                  <a:solidFill>
                    <a:schemeClr val="tx1">
                      <a:lumMod val="50000"/>
                      <a:lumOff val="50000"/>
                      <a:alpha val="23000"/>
                    </a:schemeClr>
                  </a:solidFill>
                  <a:latin typeface="微软雅黑" panose="020B0503020204020204" pitchFamily="34" charset="-122"/>
                  <a:ea typeface="微软雅黑" panose="020B0503020204020204" pitchFamily="34" charset="-122"/>
                </a:rPr>
                <a:t>FOUR</a:t>
              </a:r>
            </a:p>
          </p:txBody>
        </p:sp>
        <p:sp>
          <p:nvSpPr>
            <p:cNvPr id="2" name="文本框 1"/>
            <p:cNvSpPr txBox="1"/>
            <p:nvPr/>
          </p:nvSpPr>
          <p:spPr>
            <a:xfrm>
              <a:off x="9886" y="4758"/>
              <a:ext cx="8432" cy="1210"/>
            </a:xfrm>
            <a:prstGeom prst="rect">
              <a:avLst/>
            </a:prstGeom>
            <a:solidFill>
              <a:schemeClr val="bg1"/>
            </a:solidFill>
            <a:ln>
              <a:noFill/>
            </a:ln>
          </p:spPr>
          <p:txBody>
            <a:bodyPr wrap="square" rtlCol="0">
              <a:spAutoFit/>
            </a:bodyPr>
            <a:lstStyle/>
            <a:p>
              <a:pPr algn="ctr"/>
              <a:r>
                <a:rPr lang="zh-CN" altLang="en-US" sz="4400" b="1" dirty="0">
                  <a:solidFill>
                    <a:srgbClr val="015593"/>
                  </a:solidFill>
                  <a:latin typeface="微软雅黑" panose="020B0503020204020204" pitchFamily="34" charset="-122"/>
                  <a:ea typeface="微软雅黑" panose="020B0503020204020204" pitchFamily="34" charset="-122"/>
                </a:rPr>
                <a:t>研究路线及关键问题</a:t>
              </a:r>
            </a:p>
          </p:txBody>
        </p:sp>
      </p:gr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nvPicPr>
        <p:blipFill rotWithShape="1">
          <a:blip r:embed="rId2" cstate="print">
            <a:extLst>
              <a:ext uri="{28A0092B-C50C-407E-A947-70E740481C1C}">
                <a14:useLocalDpi xmlns:a14="http://schemas.microsoft.com/office/drawing/2010/main" val="0"/>
              </a:ext>
            </a:extLst>
          </a:blip>
          <a:srcRect r="74655"/>
          <a:stretch>
            <a:fillRect/>
          </a:stretch>
        </p:blipFill>
        <p:spPr>
          <a:xfrm>
            <a:off x="211170" y="6409587"/>
            <a:ext cx="419046" cy="382601"/>
          </a:xfrm>
          <a:prstGeom prst="rect">
            <a:avLst/>
          </a:prstGeom>
        </p:spPr>
      </p:pic>
      <p:sp>
        <p:nvSpPr>
          <p:cNvPr id="41" name="矩形 40"/>
          <p:cNvSpPr/>
          <p:nvPr/>
        </p:nvSpPr>
        <p:spPr>
          <a:xfrm>
            <a:off x="1983" y="702857"/>
            <a:ext cx="12190017" cy="5659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y</a:t>
            </a:r>
          </a:p>
        </p:txBody>
      </p:sp>
      <p:pic>
        <p:nvPicPr>
          <p:cNvPr id="40" name="图片 39"/>
          <p:cNvPicPr>
            <a:picLocks noChangeAspect="1"/>
          </p:cNvPicPr>
          <p:nvPr/>
        </p:nvPicPr>
        <p:blipFill rotWithShape="1">
          <a:blip r:embed="rId3" cstate="print">
            <a:extLst>
              <a:ext uri="{28A0092B-C50C-407E-A947-70E740481C1C}">
                <a14:useLocalDpi xmlns:a14="http://schemas.microsoft.com/office/drawing/2010/main" val="0"/>
              </a:ext>
            </a:extLst>
          </a:blip>
          <a:srcRect r="8707" b="29364"/>
          <a:stretch>
            <a:fillRect/>
          </a:stretch>
        </p:blipFill>
        <p:spPr>
          <a:xfrm>
            <a:off x="1927501" y="6359385"/>
            <a:ext cx="1694637" cy="237702"/>
          </a:xfrm>
          <a:prstGeom prst="rect">
            <a:avLst/>
          </a:prstGeom>
        </p:spPr>
      </p:pic>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4905" y="6546467"/>
            <a:ext cx="2050068" cy="303882"/>
          </a:xfrm>
          <a:prstGeom prst="rect">
            <a:avLst/>
          </a:prstGeom>
        </p:spPr>
      </p:pic>
      <p:pic>
        <p:nvPicPr>
          <p:cNvPr id="49" name="图片 48"/>
          <p:cNvPicPr>
            <a:picLocks noChangeAspect="1"/>
          </p:cNvPicPr>
          <p:nvPr/>
        </p:nvPicPr>
        <p:blipFill rotWithShape="1">
          <a:blip r:embed="rId5">
            <a:extLst>
              <a:ext uri="{28A0092B-C50C-407E-A947-70E740481C1C}">
                <a14:useLocalDpi xmlns:a14="http://schemas.microsoft.com/office/drawing/2010/main" val="0"/>
              </a:ext>
            </a:extLst>
          </a:blip>
          <a:srcRect t="16691" b="28718"/>
          <a:stretch>
            <a:fillRect/>
          </a:stretch>
        </p:blipFill>
        <p:spPr>
          <a:xfrm>
            <a:off x="8275190" y="152001"/>
            <a:ext cx="1837662" cy="298381"/>
          </a:xfrm>
          <a:prstGeom prst="rect">
            <a:avLst/>
          </a:prstGeom>
        </p:spPr>
      </p:pic>
      <p:pic>
        <p:nvPicPr>
          <p:cNvPr id="53" name="图片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21801" y="299959"/>
            <a:ext cx="2050069" cy="201803"/>
          </a:xfrm>
          <a:prstGeom prst="rect">
            <a:avLst/>
          </a:prstGeom>
        </p:spPr>
      </p:pic>
      <p:pic>
        <p:nvPicPr>
          <p:cNvPr id="56" name="图片 55"/>
          <p:cNvPicPr>
            <a:picLocks noChangeAspect="1"/>
          </p:cNvPicPr>
          <p:nvPr/>
        </p:nvPicPr>
        <p:blipFill rotWithShape="1">
          <a:blip r:embed="rId7">
            <a:extLst>
              <a:ext uri="{28A0092B-C50C-407E-A947-70E740481C1C}">
                <a14:useLocalDpi xmlns:a14="http://schemas.microsoft.com/office/drawing/2010/main" val="0"/>
              </a:ext>
            </a:extLst>
          </a:blip>
          <a:srcRect t="23988" b="29004"/>
          <a:stretch>
            <a:fillRect/>
          </a:stretch>
        </p:blipFill>
        <p:spPr>
          <a:xfrm>
            <a:off x="9861006" y="6454463"/>
            <a:ext cx="1040211" cy="295903"/>
          </a:xfrm>
          <a:prstGeom prst="rect">
            <a:avLst/>
          </a:prstGeom>
        </p:spPr>
      </p:pic>
      <p:pic>
        <p:nvPicPr>
          <p:cNvPr id="58" name="图片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07018" y="6492163"/>
            <a:ext cx="1343058" cy="274484"/>
          </a:xfrm>
          <a:prstGeom prst="rect">
            <a:avLst/>
          </a:prstGeom>
        </p:spPr>
      </p:pic>
      <p:pic>
        <p:nvPicPr>
          <p:cNvPr id="60" name="图片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6110" y="6588306"/>
            <a:ext cx="1367838" cy="211422"/>
          </a:xfrm>
          <a:prstGeom prst="rect">
            <a:avLst/>
          </a:prstGeom>
        </p:spPr>
      </p:pic>
      <p:pic>
        <p:nvPicPr>
          <p:cNvPr id="14337" name="图片 143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216" y="6364732"/>
            <a:ext cx="1367838" cy="291950"/>
          </a:xfrm>
          <a:prstGeom prst="rect">
            <a:avLst/>
          </a:prstGeom>
        </p:spPr>
      </p:pic>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58357" y="118022"/>
            <a:ext cx="2144602" cy="298380"/>
          </a:xfrm>
          <a:prstGeom prst="rect">
            <a:avLst/>
          </a:prstGeom>
        </p:spPr>
      </p:pic>
      <p:sp>
        <p:nvSpPr>
          <p:cNvPr id="4" name="灯片编号占位符 3"/>
          <p:cNvSpPr>
            <a:spLocks noGrp="1"/>
          </p:cNvSpPr>
          <p:nvPr>
            <p:ph type="sldNum" sz="quarter" idx="12"/>
          </p:nvPr>
        </p:nvSpPr>
        <p:spPr>
          <a:xfrm>
            <a:off x="9558159" y="6395265"/>
            <a:ext cx="406399" cy="365125"/>
          </a:xfrm>
        </p:spPr>
        <p:txBody>
          <a:bodyPr/>
          <a:lstStyle/>
          <a:p>
            <a:pPr algn="ctr"/>
            <a:fld id="{E6329250-19B9-45B5-80A8-D3AAE73B16B3}" type="slidenum">
              <a:rPr lang="zh-CN" altLang="en-US" sz="1400" b="1" smtClean="0">
                <a:solidFill>
                  <a:schemeClr val="bg1"/>
                </a:solidFill>
              </a:rPr>
              <a:t>14</a:t>
            </a:fld>
            <a:endParaRPr lang="zh-CN" altLang="en-US" sz="1400" b="1" dirty="0">
              <a:solidFill>
                <a:schemeClr val="bg1"/>
              </a:solidFill>
            </a:endParaRPr>
          </a:p>
        </p:txBody>
      </p:sp>
      <p:sp>
        <p:nvSpPr>
          <p:cNvPr id="61" name="文本框 60"/>
          <p:cNvSpPr txBox="1"/>
          <p:nvPr/>
        </p:nvSpPr>
        <p:spPr>
          <a:xfrm>
            <a:off x="420693" y="1280169"/>
            <a:ext cx="8486240" cy="521970"/>
          </a:xfrm>
          <a:prstGeom prst="rect">
            <a:avLst/>
          </a:prstGeom>
          <a:noFill/>
        </p:spPr>
        <p:txBody>
          <a:bodyPr wrap="square">
            <a:spAutoFit/>
          </a:bodyPr>
          <a:lstStyle/>
          <a:p>
            <a:pPr marL="0" indent="0">
              <a:buFont typeface="Arial" panose="020B0604020202020204" pitchFamily="34" charset="0"/>
              <a:buNone/>
            </a:pPr>
            <a:r>
              <a:rPr lang="en-US" altLang="zh-CN" sz="2800" b="1" dirty="0">
                <a:solidFill>
                  <a:schemeClr val="bg1"/>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04  </a:t>
            </a:r>
            <a:r>
              <a:rPr lang="zh-CN" altLang="en-US" sz="2800" b="1" dirty="0">
                <a:solidFill>
                  <a:schemeClr val="bg1"/>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研究路线</a:t>
            </a:r>
          </a:p>
        </p:txBody>
      </p:sp>
      <p:sp>
        <p:nvSpPr>
          <p:cNvPr id="8" name="文本框 7"/>
          <p:cNvSpPr txBox="1"/>
          <p:nvPr/>
        </p:nvSpPr>
        <p:spPr>
          <a:xfrm>
            <a:off x="1250674" y="1234183"/>
            <a:ext cx="5272405" cy="4910062"/>
          </a:xfrm>
          <a:prstGeom prst="rect">
            <a:avLst/>
          </a:prstGeom>
          <a:noFill/>
        </p:spPr>
        <p:txBody>
          <a:bodyPr wrap="square" rtlCol="0">
            <a:spAutoFit/>
          </a:bodyPr>
          <a:lstStyle/>
          <a:p>
            <a:pPr>
              <a:lnSpc>
                <a:spcPct val="120000"/>
              </a:lnSpc>
            </a:pPr>
            <a:r>
              <a:rPr lang="zh-CN" altLang="en-US" sz="2400" b="1" dirty="0">
                <a:solidFill>
                  <a:srgbClr val="015593"/>
                </a:solidFill>
                <a:latin typeface="微软雅黑" panose="020B0503020204020204" pitchFamily="34" charset="-122"/>
                <a:ea typeface="微软雅黑" panose="020B0503020204020204" pitchFamily="34" charset="-122"/>
                <a:cs typeface="微软雅黑" panose="020B0503020204020204" pitchFamily="34" charset="-122"/>
              </a:rPr>
              <a:t>研究进度：</a:t>
            </a:r>
          </a:p>
          <a:p>
            <a:pPr marL="342900" indent="-342900">
              <a:lnSpc>
                <a:spcPct val="13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前期工作已经完成</a:t>
            </a:r>
          </a:p>
          <a:p>
            <a:pPr marL="342900" indent="-342900">
              <a:lnSpc>
                <a:spcPct val="13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目前在实验探究论证阶段</a:t>
            </a:r>
          </a:p>
          <a:p>
            <a:pPr>
              <a:lnSpc>
                <a:spcPct val="120000"/>
              </a:lnSpc>
            </a:pP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sz="2400" b="1" dirty="0">
                <a:solidFill>
                  <a:srgbClr val="015593"/>
                </a:solidFill>
                <a:latin typeface="微软雅黑" panose="020B0503020204020204" pitchFamily="34" charset="-122"/>
                <a:ea typeface="微软雅黑" panose="020B0503020204020204" pitchFamily="34" charset="-122"/>
                <a:cs typeface="微软雅黑" panose="020B0503020204020204" pitchFamily="34" charset="-122"/>
              </a:rPr>
              <a:t>技术路线：</a:t>
            </a:r>
            <a:endPar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3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数据集：</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NYT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cs typeface="微软雅黑" panose="020B0503020204020204" pitchFamily="34" charset="-122"/>
              </a:rPr>
              <a:t>WebNLG</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等数据集</a:t>
            </a:r>
          </a:p>
          <a:p>
            <a:pPr marL="342900" indent="-342900">
              <a:lnSpc>
                <a:spcPct val="13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预处理：处理成模型需要的结构形式</a:t>
            </a:r>
          </a:p>
          <a:p>
            <a:pPr marL="342900" indent="-342900">
              <a:lnSpc>
                <a:spcPct val="130000"/>
              </a:lnSpc>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cs typeface="微软雅黑" panose="020B0503020204020204" pitchFamily="34" charset="-122"/>
              </a:rPr>
              <a:t>向量化</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对输入的句子进行编码得到字向量、词向量，并对向量进行模型训练</a:t>
            </a: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3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训练模型：搭建端到端的模型框架</a:t>
            </a:r>
            <a:endPar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3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模型优化</a:t>
            </a:r>
          </a:p>
          <a:p>
            <a:pPr marL="342900" indent="-342900">
              <a:lnSpc>
                <a:spcPct val="13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模型评价</a:t>
            </a:r>
          </a:p>
        </p:txBody>
      </p:sp>
      <p:pic>
        <p:nvPicPr>
          <p:cNvPr id="5" name="图片 4">
            <a:extLst>
              <a:ext uri="{FF2B5EF4-FFF2-40B4-BE49-F238E27FC236}">
                <a16:creationId xmlns:a16="http://schemas.microsoft.com/office/drawing/2014/main" id="{CBD6ED75-C4D8-CC46-27E0-2F7E4144666C}"/>
              </a:ext>
            </a:extLst>
          </p:cNvPr>
          <p:cNvPicPr>
            <a:picLocks noChangeAspect="1"/>
          </p:cNvPicPr>
          <p:nvPr/>
        </p:nvPicPr>
        <p:blipFill>
          <a:blip r:embed="rId12"/>
          <a:stretch>
            <a:fillRect/>
          </a:stretch>
        </p:blipFill>
        <p:spPr>
          <a:xfrm>
            <a:off x="6263726" y="827846"/>
            <a:ext cx="5739233" cy="5587643"/>
          </a:xfrm>
          <a:prstGeom prst="rect">
            <a:avLst/>
          </a:prstGeom>
        </p:spPr>
      </p:pic>
      <p:sp>
        <p:nvSpPr>
          <p:cNvPr id="6" name="文本框 5">
            <a:extLst>
              <a:ext uri="{FF2B5EF4-FFF2-40B4-BE49-F238E27FC236}">
                <a16:creationId xmlns:a16="http://schemas.microsoft.com/office/drawing/2014/main" id="{4F7E6358-57EF-216C-3D94-31A265E2F450}"/>
              </a:ext>
            </a:extLst>
          </p:cNvPr>
          <p:cNvSpPr txBox="1"/>
          <p:nvPr/>
        </p:nvSpPr>
        <p:spPr>
          <a:xfrm>
            <a:off x="189041" y="96346"/>
            <a:ext cx="6094520" cy="523220"/>
          </a:xfrm>
          <a:prstGeom prst="rect">
            <a:avLst/>
          </a:prstGeom>
          <a:noFill/>
        </p:spPr>
        <p:txBody>
          <a:bodyPr wrap="square">
            <a:spAutoFit/>
          </a:bodyPr>
          <a:lstStyle/>
          <a:p>
            <a:pPr marL="0" indent="0">
              <a:buFont typeface="Arial" panose="020B0604020202020204" pitchFamily="34" charset="0"/>
              <a:buNone/>
            </a:pPr>
            <a:r>
              <a:rPr lang="en-US" altLang="zh-CN" sz="2800" b="1" dirty="0">
                <a:solidFill>
                  <a:schemeClr val="bg1"/>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04  </a:t>
            </a:r>
            <a:r>
              <a:rPr lang="zh-CN" altLang="en-US" sz="2800" b="1" dirty="0">
                <a:solidFill>
                  <a:schemeClr val="bg1"/>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研究路线</a:t>
            </a:r>
            <a:endParaRPr lang="en-US" altLang="zh-CN" sz="2800" b="1" dirty="0">
              <a:solidFill>
                <a:schemeClr val="bg1"/>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nvPicPr>
        <p:blipFill rotWithShape="1">
          <a:blip r:embed="rId2" cstate="print">
            <a:extLst>
              <a:ext uri="{28A0092B-C50C-407E-A947-70E740481C1C}">
                <a14:useLocalDpi xmlns:a14="http://schemas.microsoft.com/office/drawing/2010/main" val="0"/>
              </a:ext>
            </a:extLst>
          </a:blip>
          <a:srcRect r="74655"/>
          <a:stretch>
            <a:fillRect/>
          </a:stretch>
        </p:blipFill>
        <p:spPr>
          <a:xfrm>
            <a:off x="211170" y="6409587"/>
            <a:ext cx="419046" cy="382601"/>
          </a:xfrm>
          <a:prstGeom prst="rect">
            <a:avLst/>
          </a:prstGeom>
        </p:spPr>
      </p:pic>
      <p:pic>
        <p:nvPicPr>
          <p:cNvPr id="40" name="图片 39"/>
          <p:cNvPicPr>
            <a:picLocks noChangeAspect="1"/>
          </p:cNvPicPr>
          <p:nvPr/>
        </p:nvPicPr>
        <p:blipFill rotWithShape="1">
          <a:blip r:embed="rId3" cstate="print">
            <a:extLst>
              <a:ext uri="{28A0092B-C50C-407E-A947-70E740481C1C}">
                <a14:useLocalDpi xmlns:a14="http://schemas.microsoft.com/office/drawing/2010/main" val="0"/>
              </a:ext>
            </a:extLst>
          </a:blip>
          <a:srcRect r="8707" b="29364"/>
          <a:stretch>
            <a:fillRect/>
          </a:stretch>
        </p:blipFill>
        <p:spPr>
          <a:xfrm>
            <a:off x="1927501" y="6359385"/>
            <a:ext cx="1694637" cy="237702"/>
          </a:xfrm>
          <a:prstGeom prst="rect">
            <a:avLst/>
          </a:prstGeom>
        </p:spPr>
      </p:pic>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4905" y="6546467"/>
            <a:ext cx="2050068" cy="303882"/>
          </a:xfrm>
          <a:prstGeom prst="rect">
            <a:avLst/>
          </a:prstGeom>
        </p:spPr>
      </p:pic>
      <p:pic>
        <p:nvPicPr>
          <p:cNvPr id="49" name="图片 48"/>
          <p:cNvPicPr>
            <a:picLocks noChangeAspect="1"/>
          </p:cNvPicPr>
          <p:nvPr/>
        </p:nvPicPr>
        <p:blipFill rotWithShape="1">
          <a:blip r:embed="rId5">
            <a:extLst>
              <a:ext uri="{28A0092B-C50C-407E-A947-70E740481C1C}">
                <a14:useLocalDpi xmlns:a14="http://schemas.microsoft.com/office/drawing/2010/main" val="0"/>
              </a:ext>
            </a:extLst>
          </a:blip>
          <a:srcRect t="16691" b="28718"/>
          <a:stretch>
            <a:fillRect/>
          </a:stretch>
        </p:blipFill>
        <p:spPr>
          <a:xfrm>
            <a:off x="8275190" y="152001"/>
            <a:ext cx="1837662" cy="298381"/>
          </a:xfrm>
          <a:prstGeom prst="rect">
            <a:avLst/>
          </a:prstGeom>
        </p:spPr>
      </p:pic>
      <p:pic>
        <p:nvPicPr>
          <p:cNvPr id="53" name="图片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21801" y="299959"/>
            <a:ext cx="2050069" cy="201803"/>
          </a:xfrm>
          <a:prstGeom prst="rect">
            <a:avLst/>
          </a:prstGeom>
        </p:spPr>
      </p:pic>
      <p:pic>
        <p:nvPicPr>
          <p:cNvPr id="56" name="图片 55"/>
          <p:cNvPicPr>
            <a:picLocks noChangeAspect="1"/>
          </p:cNvPicPr>
          <p:nvPr/>
        </p:nvPicPr>
        <p:blipFill rotWithShape="1">
          <a:blip r:embed="rId7">
            <a:extLst>
              <a:ext uri="{28A0092B-C50C-407E-A947-70E740481C1C}">
                <a14:useLocalDpi xmlns:a14="http://schemas.microsoft.com/office/drawing/2010/main" val="0"/>
              </a:ext>
            </a:extLst>
          </a:blip>
          <a:srcRect t="23988" b="29004"/>
          <a:stretch>
            <a:fillRect/>
          </a:stretch>
        </p:blipFill>
        <p:spPr>
          <a:xfrm>
            <a:off x="9861006" y="6454463"/>
            <a:ext cx="1040211" cy="295903"/>
          </a:xfrm>
          <a:prstGeom prst="rect">
            <a:avLst/>
          </a:prstGeom>
        </p:spPr>
      </p:pic>
      <p:pic>
        <p:nvPicPr>
          <p:cNvPr id="58" name="图片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07018" y="6492163"/>
            <a:ext cx="1343058" cy="274484"/>
          </a:xfrm>
          <a:prstGeom prst="rect">
            <a:avLst/>
          </a:prstGeom>
        </p:spPr>
      </p:pic>
      <p:pic>
        <p:nvPicPr>
          <p:cNvPr id="60" name="图片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6110" y="6588306"/>
            <a:ext cx="1367838" cy="211422"/>
          </a:xfrm>
          <a:prstGeom prst="rect">
            <a:avLst/>
          </a:prstGeom>
        </p:spPr>
      </p:pic>
      <p:pic>
        <p:nvPicPr>
          <p:cNvPr id="14337" name="图片 143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216" y="6364732"/>
            <a:ext cx="1367838" cy="291950"/>
          </a:xfrm>
          <a:prstGeom prst="rect">
            <a:avLst/>
          </a:prstGeom>
        </p:spPr>
      </p:pic>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58357" y="118022"/>
            <a:ext cx="2144602" cy="298380"/>
          </a:xfrm>
          <a:prstGeom prst="rect">
            <a:avLst/>
          </a:prstGeom>
        </p:spPr>
      </p:pic>
      <p:sp>
        <p:nvSpPr>
          <p:cNvPr id="4" name="灯片编号占位符 3"/>
          <p:cNvSpPr>
            <a:spLocks noGrp="1"/>
          </p:cNvSpPr>
          <p:nvPr>
            <p:ph type="sldNum" sz="quarter" idx="12"/>
          </p:nvPr>
        </p:nvSpPr>
        <p:spPr>
          <a:xfrm>
            <a:off x="9558159" y="6395265"/>
            <a:ext cx="406399" cy="365125"/>
          </a:xfrm>
        </p:spPr>
        <p:txBody>
          <a:bodyPr/>
          <a:lstStyle/>
          <a:p>
            <a:pPr algn="ctr"/>
            <a:fld id="{E6329250-19B9-45B5-80A8-D3AAE73B16B3}" type="slidenum">
              <a:rPr lang="zh-CN" altLang="en-US" sz="1400" b="1" smtClean="0">
                <a:solidFill>
                  <a:schemeClr val="bg1"/>
                </a:solidFill>
              </a:rPr>
              <a:t>15</a:t>
            </a:fld>
            <a:endParaRPr lang="zh-CN" altLang="en-US" sz="1400" b="1" dirty="0">
              <a:solidFill>
                <a:schemeClr val="bg1"/>
              </a:solidFill>
            </a:endParaRPr>
          </a:p>
        </p:txBody>
      </p:sp>
      <p:sp>
        <p:nvSpPr>
          <p:cNvPr id="61" name="文本框 60"/>
          <p:cNvSpPr txBox="1"/>
          <p:nvPr/>
        </p:nvSpPr>
        <p:spPr>
          <a:xfrm>
            <a:off x="211170" y="89599"/>
            <a:ext cx="8486240" cy="521970"/>
          </a:xfrm>
          <a:prstGeom prst="rect">
            <a:avLst/>
          </a:prstGeom>
          <a:noFill/>
        </p:spPr>
        <p:txBody>
          <a:bodyPr wrap="square">
            <a:spAutoFit/>
          </a:bodyPr>
          <a:lstStyle/>
          <a:p>
            <a:pPr marL="0" indent="0">
              <a:buFont typeface="Arial" panose="020B0604020202020204" pitchFamily="34" charset="0"/>
              <a:buNone/>
            </a:pPr>
            <a:r>
              <a:rPr lang="en-US" altLang="zh-CN" sz="2800" b="1" dirty="0">
                <a:solidFill>
                  <a:schemeClr val="bg1"/>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04  </a:t>
            </a:r>
            <a:r>
              <a:rPr lang="zh-CN" altLang="en-US" sz="2800" b="1" dirty="0">
                <a:solidFill>
                  <a:schemeClr val="bg1"/>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关键问题</a:t>
            </a:r>
          </a:p>
        </p:txBody>
      </p:sp>
      <p:grpSp>
        <p:nvGrpSpPr>
          <p:cNvPr id="18" name="组合 17"/>
          <p:cNvGrpSpPr/>
          <p:nvPr/>
        </p:nvGrpSpPr>
        <p:grpSpPr>
          <a:xfrm>
            <a:off x="1983" y="699834"/>
            <a:ext cx="12190017" cy="5659551"/>
            <a:chOff x="3" y="1107"/>
            <a:chExt cx="19197" cy="8913"/>
          </a:xfrm>
        </p:grpSpPr>
        <p:sp>
          <p:nvSpPr>
            <p:cNvPr id="41" name="矩形 40"/>
            <p:cNvSpPr/>
            <p:nvPr/>
          </p:nvSpPr>
          <p:spPr>
            <a:xfrm>
              <a:off x="3" y="1107"/>
              <a:ext cx="19197" cy="8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3035" y="1748"/>
              <a:ext cx="13305" cy="228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descr="#clear#"/>
            <p:cNvSpPr/>
            <p:nvPr/>
          </p:nvSpPr>
          <p:spPr>
            <a:xfrm>
              <a:off x="3790" y="1893"/>
              <a:ext cx="12428" cy="18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l">
                <a:lnSpc>
                  <a:spcPct val="120000"/>
                </a:lnSpc>
              </a:pPr>
              <a:r>
                <a:rPr lang="zh-CN" altLang="en-US" sz="24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基于多模块的关系抽取框架的模块数选择问题</a:t>
              </a:r>
            </a:p>
            <a:p>
              <a:pPr algn="l">
                <a:lnSpc>
                  <a:spcPct val="120000"/>
                </a:lnSpc>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抽取实体任务板块是抽取实体对的形式还是抽取出主体和客体形式还有待实验研究</a:t>
              </a:r>
            </a:p>
            <a:p>
              <a:pPr algn="l">
                <a:lnSpc>
                  <a:spcPct val="120000"/>
                </a:lnSpc>
              </a:pP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7" name="矩形 6"/>
            <p:cNvSpPr/>
            <p:nvPr/>
          </p:nvSpPr>
          <p:spPr>
            <a:xfrm>
              <a:off x="1423" y="1748"/>
              <a:ext cx="1294" cy="227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微软雅黑" panose="020B0503020204020204" pitchFamily="34" charset="-122"/>
                  <a:ea typeface="微软雅黑" panose="020B0503020204020204" pitchFamily="34" charset="-122"/>
                </a:rPr>
                <a:t>01</a:t>
              </a:r>
            </a:p>
          </p:txBody>
        </p:sp>
      </p:grpSp>
      <p:pic>
        <p:nvPicPr>
          <p:cNvPr id="10" name="图片 9">
            <a:extLst>
              <a:ext uri="{FF2B5EF4-FFF2-40B4-BE49-F238E27FC236}">
                <a16:creationId xmlns:a16="http://schemas.microsoft.com/office/drawing/2014/main" id="{54204523-A79B-A6D9-0874-BD72131D16FD}"/>
              </a:ext>
            </a:extLst>
          </p:cNvPr>
          <p:cNvPicPr>
            <a:picLocks noChangeAspect="1"/>
          </p:cNvPicPr>
          <p:nvPr/>
        </p:nvPicPr>
        <p:blipFill>
          <a:blip r:embed="rId12"/>
          <a:stretch>
            <a:fillRect/>
          </a:stretch>
        </p:blipFill>
        <p:spPr>
          <a:xfrm>
            <a:off x="5209507" y="2571657"/>
            <a:ext cx="6982493" cy="3104705"/>
          </a:xfrm>
          <a:prstGeom prst="rect">
            <a:avLst/>
          </a:prstGeom>
        </p:spPr>
      </p:pic>
      <p:sp>
        <p:nvSpPr>
          <p:cNvPr id="11" name="文本框 10">
            <a:extLst>
              <a:ext uri="{FF2B5EF4-FFF2-40B4-BE49-F238E27FC236}">
                <a16:creationId xmlns:a16="http://schemas.microsoft.com/office/drawing/2014/main" id="{719B9D09-B803-7ED1-1900-4384141ACB52}"/>
              </a:ext>
            </a:extLst>
          </p:cNvPr>
          <p:cNvSpPr txBox="1"/>
          <p:nvPr/>
        </p:nvSpPr>
        <p:spPr>
          <a:xfrm>
            <a:off x="7821227" y="5681709"/>
            <a:ext cx="2965142" cy="369332"/>
          </a:xfrm>
          <a:prstGeom prst="rect">
            <a:avLst/>
          </a:prstGeom>
          <a:noFill/>
        </p:spPr>
        <p:txBody>
          <a:bodyPr wrap="square" rtlCol="0">
            <a:spAutoFit/>
          </a:bodyPr>
          <a:lstStyle/>
          <a:p>
            <a:r>
              <a:rPr lang="zh-CN" altLang="en-US" b="1" dirty="0"/>
              <a:t>直接抽取出实体对的形式</a:t>
            </a:r>
          </a:p>
        </p:txBody>
      </p:sp>
      <p:sp>
        <p:nvSpPr>
          <p:cNvPr id="12" name="矩形 11">
            <a:extLst>
              <a:ext uri="{FF2B5EF4-FFF2-40B4-BE49-F238E27FC236}">
                <a16:creationId xmlns:a16="http://schemas.microsoft.com/office/drawing/2014/main" id="{FE91EFB7-315F-F6F5-3C6B-46014AE0E256}"/>
              </a:ext>
            </a:extLst>
          </p:cNvPr>
          <p:cNvSpPr/>
          <p:nvPr/>
        </p:nvSpPr>
        <p:spPr>
          <a:xfrm>
            <a:off x="10260307" y="3059668"/>
            <a:ext cx="1551680"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F352A83-EC41-217D-1164-A20EE968FD53}"/>
              </a:ext>
            </a:extLst>
          </p:cNvPr>
          <p:cNvPicPr>
            <a:picLocks noChangeAspect="1"/>
          </p:cNvPicPr>
          <p:nvPr/>
        </p:nvPicPr>
        <p:blipFill>
          <a:blip r:embed="rId13"/>
          <a:stretch>
            <a:fillRect/>
          </a:stretch>
        </p:blipFill>
        <p:spPr>
          <a:xfrm>
            <a:off x="86320" y="2611361"/>
            <a:ext cx="5209507" cy="3115203"/>
          </a:xfrm>
          <a:prstGeom prst="rect">
            <a:avLst/>
          </a:prstGeom>
        </p:spPr>
      </p:pic>
      <p:sp>
        <p:nvSpPr>
          <p:cNvPr id="8" name="文本框 7">
            <a:extLst>
              <a:ext uri="{FF2B5EF4-FFF2-40B4-BE49-F238E27FC236}">
                <a16:creationId xmlns:a16="http://schemas.microsoft.com/office/drawing/2014/main" id="{81D78384-4FDC-1874-1727-B213A3C76600}"/>
              </a:ext>
            </a:extLst>
          </p:cNvPr>
          <p:cNvSpPr txBox="1"/>
          <p:nvPr/>
        </p:nvSpPr>
        <p:spPr>
          <a:xfrm>
            <a:off x="773656" y="5684192"/>
            <a:ext cx="3736940" cy="369332"/>
          </a:xfrm>
          <a:prstGeom prst="rect">
            <a:avLst/>
          </a:prstGeom>
          <a:noFill/>
        </p:spPr>
        <p:txBody>
          <a:bodyPr wrap="square" rtlCol="0">
            <a:spAutoFit/>
          </a:bodyPr>
          <a:lstStyle/>
          <a:p>
            <a:r>
              <a:rPr lang="zh-CN" altLang="en-US" b="1" dirty="0"/>
              <a:t>先抽取出主体，再进行客体的抽取</a:t>
            </a:r>
          </a:p>
        </p:txBody>
      </p:sp>
      <p:sp>
        <p:nvSpPr>
          <p:cNvPr id="9" name="矩形 8">
            <a:extLst>
              <a:ext uri="{FF2B5EF4-FFF2-40B4-BE49-F238E27FC236}">
                <a16:creationId xmlns:a16="http://schemas.microsoft.com/office/drawing/2014/main" id="{810C2858-10ED-6731-D659-314ACCC6BFB1}"/>
              </a:ext>
            </a:extLst>
          </p:cNvPr>
          <p:cNvSpPr/>
          <p:nvPr/>
        </p:nvSpPr>
        <p:spPr>
          <a:xfrm>
            <a:off x="610160" y="4271191"/>
            <a:ext cx="4363724" cy="5415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9E93CC-DE8A-8F12-9077-1DA14D4346D7}"/>
              </a:ext>
            </a:extLst>
          </p:cNvPr>
          <p:cNvSpPr/>
          <p:nvPr/>
        </p:nvSpPr>
        <p:spPr>
          <a:xfrm>
            <a:off x="786712" y="3497801"/>
            <a:ext cx="3829676" cy="3346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4453843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nvPicPr>
        <p:blipFill rotWithShape="1">
          <a:blip r:embed="rId3" cstate="print">
            <a:extLst>
              <a:ext uri="{28A0092B-C50C-407E-A947-70E740481C1C}">
                <a14:useLocalDpi xmlns:a14="http://schemas.microsoft.com/office/drawing/2010/main" val="0"/>
              </a:ext>
            </a:extLst>
          </a:blip>
          <a:srcRect r="74655"/>
          <a:stretch>
            <a:fillRect/>
          </a:stretch>
        </p:blipFill>
        <p:spPr>
          <a:xfrm>
            <a:off x="211170" y="6409587"/>
            <a:ext cx="419046" cy="382601"/>
          </a:xfrm>
          <a:prstGeom prst="rect">
            <a:avLst/>
          </a:prstGeom>
        </p:spPr>
      </p:pic>
      <p:pic>
        <p:nvPicPr>
          <p:cNvPr id="40" name="图片 39"/>
          <p:cNvPicPr>
            <a:picLocks noChangeAspect="1"/>
          </p:cNvPicPr>
          <p:nvPr/>
        </p:nvPicPr>
        <p:blipFill rotWithShape="1">
          <a:blip r:embed="rId4" cstate="print">
            <a:extLst>
              <a:ext uri="{28A0092B-C50C-407E-A947-70E740481C1C}">
                <a14:useLocalDpi xmlns:a14="http://schemas.microsoft.com/office/drawing/2010/main" val="0"/>
              </a:ext>
            </a:extLst>
          </a:blip>
          <a:srcRect r="8707" b="29364"/>
          <a:stretch>
            <a:fillRect/>
          </a:stretch>
        </p:blipFill>
        <p:spPr>
          <a:xfrm>
            <a:off x="1927501" y="6359385"/>
            <a:ext cx="1694637" cy="237702"/>
          </a:xfrm>
          <a:prstGeom prst="rect">
            <a:avLst/>
          </a:prstGeom>
        </p:spPr>
      </p:pic>
      <p:pic>
        <p:nvPicPr>
          <p:cNvPr id="47" name="图片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4905" y="6546467"/>
            <a:ext cx="2050068" cy="303882"/>
          </a:xfrm>
          <a:prstGeom prst="rect">
            <a:avLst/>
          </a:prstGeom>
        </p:spPr>
      </p:pic>
      <p:pic>
        <p:nvPicPr>
          <p:cNvPr id="49" name="图片 48"/>
          <p:cNvPicPr>
            <a:picLocks noChangeAspect="1"/>
          </p:cNvPicPr>
          <p:nvPr/>
        </p:nvPicPr>
        <p:blipFill rotWithShape="1">
          <a:blip r:embed="rId6">
            <a:extLst>
              <a:ext uri="{28A0092B-C50C-407E-A947-70E740481C1C}">
                <a14:useLocalDpi xmlns:a14="http://schemas.microsoft.com/office/drawing/2010/main" val="0"/>
              </a:ext>
            </a:extLst>
          </a:blip>
          <a:srcRect t="16691" b="28718"/>
          <a:stretch>
            <a:fillRect/>
          </a:stretch>
        </p:blipFill>
        <p:spPr>
          <a:xfrm>
            <a:off x="8275190" y="152001"/>
            <a:ext cx="1837662" cy="298381"/>
          </a:xfrm>
          <a:prstGeom prst="rect">
            <a:avLst/>
          </a:prstGeom>
        </p:spPr>
      </p:pic>
      <p:pic>
        <p:nvPicPr>
          <p:cNvPr id="53" name="图片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21801" y="299959"/>
            <a:ext cx="2050069" cy="201803"/>
          </a:xfrm>
          <a:prstGeom prst="rect">
            <a:avLst/>
          </a:prstGeom>
        </p:spPr>
      </p:pic>
      <p:pic>
        <p:nvPicPr>
          <p:cNvPr id="56" name="图片 55"/>
          <p:cNvPicPr>
            <a:picLocks noChangeAspect="1"/>
          </p:cNvPicPr>
          <p:nvPr/>
        </p:nvPicPr>
        <p:blipFill rotWithShape="1">
          <a:blip r:embed="rId8">
            <a:extLst>
              <a:ext uri="{28A0092B-C50C-407E-A947-70E740481C1C}">
                <a14:useLocalDpi xmlns:a14="http://schemas.microsoft.com/office/drawing/2010/main" val="0"/>
              </a:ext>
            </a:extLst>
          </a:blip>
          <a:srcRect t="23988" b="29004"/>
          <a:stretch>
            <a:fillRect/>
          </a:stretch>
        </p:blipFill>
        <p:spPr>
          <a:xfrm>
            <a:off x="9861006" y="6454463"/>
            <a:ext cx="1040211" cy="295903"/>
          </a:xfrm>
          <a:prstGeom prst="rect">
            <a:avLst/>
          </a:prstGeom>
        </p:spPr>
      </p:pic>
      <p:pic>
        <p:nvPicPr>
          <p:cNvPr id="58" name="图片 5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07018" y="6492163"/>
            <a:ext cx="1343058" cy="274484"/>
          </a:xfrm>
          <a:prstGeom prst="rect">
            <a:avLst/>
          </a:prstGeom>
        </p:spPr>
      </p:pic>
      <p:pic>
        <p:nvPicPr>
          <p:cNvPr id="60" name="图片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6110" y="6588306"/>
            <a:ext cx="1367838" cy="211422"/>
          </a:xfrm>
          <a:prstGeom prst="rect">
            <a:avLst/>
          </a:prstGeom>
        </p:spPr>
      </p:pic>
      <p:pic>
        <p:nvPicPr>
          <p:cNvPr id="14337" name="图片 1433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0216" y="6364732"/>
            <a:ext cx="1367838" cy="291950"/>
          </a:xfrm>
          <a:prstGeom prst="rect">
            <a:avLst/>
          </a:prstGeom>
        </p:spPr>
      </p:pic>
      <p:pic>
        <p:nvPicPr>
          <p:cNvPr id="3" name="图片 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858357" y="118022"/>
            <a:ext cx="2144602" cy="298380"/>
          </a:xfrm>
          <a:prstGeom prst="rect">
            <a:avLst/>
          </a:prstGeom>
        </p:spPr>
      </p:pic>
      <p:sp>
        <p:nvSpPr>
          <p:cNvPr id="4" name="灯片编号占位符 3"/>
          <p:cNvSpPr>
            <a:spLocks noGrp="1"/>
          </p:cNvSpPr>
          <p:nvPr>
            <p:ph type="sldNum" sz="quarter" idx="12"/>
          </p:nvPr>
        </p:nvSpPr>
        <p:spPr>
          <a:xfrm>
            <a:off x="9558159" y="6395265"/>
            <a:ext cx="406399" cy="365125"/>
          </a:xfrm>
        </p:spPr>
        <p:txBody>
          <a:bodyPr/>
          <a:lstStyle/>
          <a:p>
            <a:pPr algn="ctr"/>
            <a:fld id="{E6329250-19B9-45B5-80A8-D3AAE73B16B3}" type="slidenum">
              <a:rPr lang="zh-CN" altLang="en-US" sz="1400" b="1" smtClean="0">
                <a:solidFill>
                  <a:schemeClr val="bg1"/>
                </a:solidFill>
              </a:rPr>
              <a:t>16</a:t>
            </a:fld>
            <a:endParaRPr lang="zh-CN" altLang="en-US" sz="1400" b="1" dirty="0">
              <a:solidFill>
                <a:schemeClr val="bg1"/>
              </a:solidFill>
            </a:endParaRPr>
          </a:p>
        </p:txBody>
      </p:sp>
      <p:sp>
        <p:nvSpPr>
          <p:cNvPr id="61" name="文本框 60"/>
          <p:cNvSpPr txBox="1"/>
          <p:nvPr/>
        </p:nvSpPr>
        <p:spPr>
          <a:xfrm>
            <a:off x="211170" y="89599"/>
            <a:ext cx="8486240" cy="521970"/>
          </a:xfrm>
          <a:prstGeom prst="rect">
            <a:avLst/>
          </a:prstGeom>
          <a:noFill/>
        </p:spPr>
        <p:txBody>
          <a:bodyPr wrap="square">
            <a:spAutoFit/>
          </a:bodyPr>
          <a:lstStyle/>
          <a:p>
            <a:pPr marL="0" indent="0">
              <a:buFont typeface="Arial" panose="020B0604020202020204" pitchFamily="34" charset="0"/>
              <a:buNone/>
            </a:pPr>
            <a:r>
              <a:rPr lang="en-US" altLang="zh-CN" sz="2800" b="1" dirty="0">
                <a:solidFill>
                  <a:schemeClr val="bg1"/>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04  </a:t>
            </a:r>
            <a:r>
              <a:rPr lang="zh-CN" altLang="en-US" sz="2800" b="1" dirty="0">
                <a:solidFill>
                  <a:schemeClr val="bg1"/>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关键问题</a:t>
            </a:r>
          </a:p>
        </p:txBody>
      </p:sp>
      <p:grpSp>
        <p:nvGrpSpPr>
          <p:cNvPr id="18" name="组合 17"/>
          <p:cNvGrpSpPr/>
          <p:nvPr/>
        </p:nvGrpSpPr>
        <p:grpSpPr>
          <a:xfrm>
            <a:off x="1983" y="690830"/>
            <a:ext cx="12190017" cy="5659551"/>
            <a:chOff x="3" y="1107"/>
            <a:chExt cx="19197" cy="8913"/>
          </a:xfrm>
        </p:grpSpPr>
        <p:sp>
          <p:nvSpPr>
            <p:cNvPr id="41" name="矩形 40"/>
            <p:cNvSpPr/>
            <p:nvPr/>
          </p:nvSpPr>
          <p:spPr>
            <a:xfrm>
              <a:off x="3" y="1107"/>
              <a:ext cx="19197" cy="8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3035" y="1748"/>
              <a:ext cx="13305" cy="228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descr="#clear#"/>
            <p:cNvSpPr/>
            <p:nvPr/>
          </p:nvSpPr>
          <p:spPr>
            <a:xfrm>
              <a:off x="3790" y="1893"/>
              <a:ext cx="12428" cy="18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l">
                <a:lnSpc>
                  <a:spcPct val="120000"/>
                </a:lnSpc>
              </a:pPr>
              <a:r>
                <a:rPr lang="zh-CN" altLang="en-US" sz="2400" b="1" dirty="0">
                  <a:solidFill>
                    <a:schemeClr val="accent1">
                      <a:lumMod val="75000"/>
                    </a:schemeClr>
                  </a:solidFill>
                  <a:latin typeface="微软雅黑" panose="020B0503020204020204" pitchFamily="34" charset="-122"/>
                  <a:ea typeface="微软雅黑" panose="020B0503020204020204" pitchFamily="34" charset="-122"/>
                  <a:cs typeface="+mn-ea"/>
                  <a:sym typeface="+mn-lt"/>
                </a:rPr>
                <a:t>如何有效的解决实体关系抽取中的实体重叠等问题</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7" name="矩形 6"/>
            <p:cNvSpPr/>
            <p:nvPr/>
          </p:nvSpPr>
          <p:spPr>
            <a:xfrm>
              <a:off x="1423" y="1748"/>
              <a:ext cx="1294" cy="227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微软雅黑" panose="020B0503020204020204" pitchFamily="34" charset="-122"/>
                  <a:ea typeface="微软雅黑" panose="020B0503020204020204" pitchFamily="34" charset="-122"/>
                </a:rPr>
                <a:t>02</a:t>
              </a:r>
            </a:p>
          </p:txBody>
        </p:sp>
      </p:grpSp>
      <p:sp>
        <p:nvSpPr>
          <p:cNvPr id="6" name="文本框 5">
            <a:extLst>
              <a:ext uri="{FF2B5EF4-FFF2-40B4-BE49-F238E27FC236}">
                <a16:creationId xmlns:a16="http://schemas.microsoft.com/office/drawing/2014/main" id="{BE7B0502-F18E-BEEE-F71B-4BA2583F77E1}"/>
              </a:ext>
            </a:extLst>
          </p:cNvPr>
          <p:cNvSpPr txBox="1"/>
          <p:nvPr/>
        </p:nvSpPr>
        <p:spPr>
          <a:xfrm>
            <a:off x="2406635" y="1681693"/>
            <a:ext cx="7557923" cy="707886"/>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实体重叠等问题严重影响到实体关系抽取的性能，模型中采用何种方法解决实体重叠等问题</a:t>
            </a:r>
          </a:p>
        </p:txBody>
      </p:sp>
      <p:sp>
        <p:nvSpPr>
          <p:cNvPr id="9" name="文本框 8">
            <a:extLst>
              <a:ext uri="{FF2B5EF4-FFF2-40B4-BE49-F238E27FC236}">
                <a16:creationId xmlns:a16="http://schemas.microsoft.com/office/drawing/2014/main" id="{EA7231DB-2605-90CA-3A7B-A66080E4821B}"/>
              </a:ext>
            </a:extLst>
          </p:cNvPr>
          <p:cNvSpPr txBox="1"/>
          <p:nvPr/>
        </p:nvSpPr>
        <p:spPr>
          <a:xfrm>
            <a:off x="1415613" y="2652642"/>
            <a:ext cx="8697239" cy="646331"/>
          </a:xfrm>
          <a:prstGeom prst="rect">
            <a:avLst/>
          </a:prstGeom>
          <a:noFill/>
        </p:spPr>
        <p:txBody>
          <a:bodyPr wrap="square" rtlCol="0">
            <a:spAutoFit/>
          </a:bodyPr>
          <a:lstStyle/>
          <a:p>
            <a:r>
              <a:rPr lang="zh-CN" altLang="en-US" b="1" dirty="0"/>
              <a:t>实体重叠概念：</a:t>
            </a:r>
            <a:r>
              <a:rPr lang="zh-CN" altLang="en-US" i="0" dirty="0">
                <a:solidFill>
                  <a:srgbClr val="121212"/>
                </a:solidFill>
                <a:effectLst/>
                <a:latin typeface="-apple-system"/>
              </a:rPr>
              <a:t>可能是一个实体同另一个实体之间存在着多种关系</a:t>
            </a:r>
            <a:r>
              <a:rPr lang="en-US" altLang="zh-CN" i="0" dirty="0">
                <a:solidFill>
                  <a:srgbClr val="121212"/>
                </a:solidFill>
                <a:effectLst/>
                <a:latin typeface="-apple-system"/>
              </a:rPr>
              <a:t>(EPO)</a:t>
            </a:r>
            <a:r>
              <a:rPr lang="zh-CN" altLang="en-US" i="0" dirty="0">
                <a:solidFill>
                  <a:srgbClr val="121212"/>
                </a:solidFill>
                <a:effectLst/>
                <a:latin typeface="-apple-system"/>
              </a:rPr>
              <a:t>，还有可能是一个实体与其他不同实体之间存在着多种关系</a:t>
            </a:r>
            <a:r>
              <a:rPr lang="en-US" altLang="zh-CN" i="0" dirty="0">
                <a:solidFill>
                  <a:srgbClr val="121212"/>
                </a:solidFill>
                <a:effectLst/>
                <a:latin typeface="-apple-system"/>
              </a:rPr>
              <a:t>(SEO)</a:t>
            </a:r>
            <a:r>
              <a:rPr lang="zh-CN" altLang="en-US" i="0" dirty="0">
                <a:solidFill>
                  <a:srgbClr val="121212"/>
                </a:solidFill>
                <a:effectLst/>
                <a:latin typeface="-apple-system"/>
              </a:rPr>
              <a:t>。</a:t>
            </a:r>
            <a:endParaRPr lang="zh-CN" altLang="en-US" dirty="0"/>
          </a:p>
        </p:txBody>
      </p:sp>
      <p:graphicFrame>
        <p:nvGraphicFramePr>
          <p:cNvPr id="10" name="表格 9">
            <a:extLst>
              <a:ext uri="{FF2B5EF4-FFF2-40B4-BE49-F238E27FC236}">
                <a16:creationId xmlns:a16="http://schemas.microsoft.com/office/drawing/2014/main" id="{CF537C9E-F44A-88EE-A8EF-B036D7CAEE25}"/>
              </a:ext>
            </a:extLst>
          </p:cNvPr>
          <p:cNvGraphicFramePr/>
          <p:nvPr>
            <p:custDataLst>
              <p:tags r:id="rId1"/>
            </p:custDataLst>
            <p:extLst>
              <p:ext uri="{D42A27DB-BD31-4B8C-83A1-F6EECF244321}">
                <p14:modId xmlns:p14="http://schemas.microsoft.com/office/powerpoint/2010/main" val="2539578680"/>
              </p:ext>
            </p:extLst>
          </p:nvPr>
        </p:nvGraphicFramePr>
        <p:xfrm>
          <a:off x="1586600" y="3459914"/>
          <a:ext cx="8480425" cy="2761772"/>
        </p:xfrm>
        <a:graphic>
          <a:graphicData uri="http://schemas.openxmlformats.org/drawingml/2006/table">
            <a:tbl>
              <a:tblPr firstRow="1" bandRow="1">
                <a:tableStyleId>{5C22544A-7EE6-4342-B048-85BDC9FD1C3A}</a:tableStyleId>
              </a:tblPr>
              <a:tblGrid>
                <a:gridCol w="1655445">
                  <a:extLst>
                    <a:ext uri="{9D8B030D-6E8A-4147-A177-3AD203B41FA5}">
                      <a16:colId xmlns:a16="http://schemas.microsoft.com/office/drawing/2014/main" val="20000"/>
                    </a:ext>
                  </a:extLst>
                </a:gridCol>
                <a:gridCol w="1706245">
                  <a:extLst>
                    <a:ext uri="{9D8B030D-6E8A-4147-A177-3AD203B41FA5}">
                      <a16:colId xmlns:a16="http://schemas.microsoft.com/office/drawing/2014/main" val="20001"/>
                    </a:ext>
                  </a:extLst>
                </a:gridCol>
                <a:gridCol w="1706245">
                  <a:extLst>
                    <a:ext uri="{9D8B030D-6E8A-4147-A177-3AD203B41FA5}">
                      <a16:colId xmlns:a16="http://schemas.microsoft.com/office/drawing/2014/main" val="20002"/>
                    </a:ext>
                  </a:extLst>
                </a:gridCol>
                <a:gridCol w="1706245">
                  <a:extLst>
                    <a:ext uri="{9D8B030D-6E8A-4147-A177-3AD203B41FA5}">
                      <a16:colId xmlns:a16="http://schemas.microsoft.com/office/drawing/2014/main" val="20003"/>
                    </a:ext>
                  </a:extLst>
                </a:gridCol>
                <a:gridCol w="1706245">
                  <a:extLst>
                    <a:ext uri="{9D8B030D-6E8A-4147-A177-3AD203B41FA5}">
                      <a16:colId xmlns:a16="http://schemas.microsoft.com/office/drawing/2014/main" val="20004"/>
                    </a:ext>
                  </a:extLst>
                </a:gridCol>
              </a:tblGrid>
              <a:tr h="432816">
                <a:tc>
                  <a:txBody>
                    <a:bodyPr/>
                    <a:lstStyle/>
                    <a:p>
                      <a:pPr algn="ctr">
                        <a:buNone/>
                      </a:pPr>
                      <a:r>
                        <a:rPr lang="zh-CN" altLang="en-US" sz="2000" dirty="0">
                          <a:latin typeface="微软雅黑" panose="020B0503020204020204" pitchFamily="34" charset="-122"/>
                          <a:ea typeface="微软雅黑" panose="020B0503020204020204" pitchFamily="34" charset="-122"/>
                        </a:rPr>
                        <a:t>关关系关系</a:t>
                      </a:r>
                    </a:p>
                  </a:txBody>
                  <a:tcPr>
                    <a:lnT w="28575">
                      <a:solidFill>
                        <a:schemeClr val="tx1"/>
                      </a:solidFill>
                      <a:prstDash val="solid"/>
                    </a:lnT>
                    <a:lnB w="19050">
                      <a:solidFill>
                        <a:schemeClr val="tx1"/>
                      </a:solidFill>
                      <a:prstDash val="solid"/>
                    </a:lnB>
                    <a:noFill/>
                  </a:tcPr>
                </a:tc>
                <a:tc>
                  <a:txBody>
                    <a:bodyPr/>
                    <a:lstStyle/>
                    <a:p>
                      <a:pPr algn="ctr">
                        <a:buNone/>
                      </a:pPr>
                      <a:endParaRPr lang="zh-CN" altLang="en-US" sz="2000" dirty="0">
                        <a:solidFill>
                          <a:schemeClr val="tx1"/>
                        </a:solidFill>
                        <a:latin typeface="微软雅黑" panose="020B0503020204020204" pitchFamily="34" charset="-122"/>
                        <a:ea typeface="微软雅黑" panose="020B0503020204020204" pitchFamily="34" charset="-122"/>
                      </a:endParaRPr>
                    </a:p>
                  </a:txBody>
                  <a:tcPr>
                    <a:lnT w="28575">
                      <a:solidFill>
                        <a:schemeClr val="tx1"/>
                      </a:solidFill>
                      <a:prstDash val="solid"/>
                    </a:lnT>
                    <a:lnB w="19050">
                      <a:solidFill>
                        <a:schemeClr val="tx1"/>
                      </a:solidFill>
                      <a:prstDash val="solid"/>
                    </a:lnB>
                    <a:noFill/>
                  </a:tcPr>
                </a:tc>
                <a:tc>
                  <a:txBody>
                    <a:bodyPr/>
                    <a:lstStyle/>
                    <a:p>
                      <a:pPr algn="ctr">
                        <a:buNone/>
                      </a:pPr>
                      <a:endParaRPr lang="zh-CN" altLang="en-US" sz="2000" dirty="0">
                        <a:solidFill>
                          <a:schemeClr val="tx1"/>
                        </a:solidFill>
                        <a:latin typeface="微软雅黑" panose="020B0503020204020204" pitchFamily="34" charset="-122"/>
                        <a:ea typeface="微软雅黑" panose="020B0503020204020204" pitchFamily="34" charset="-122"/>
                      </a:endParaRPr>
                    </a:p>
                  </a:txBody>
                  <a:tcPr>
                    <a:lnT w="28575">
                      <a:solidFill>
                        <a:schemeClr val="tx1"/>
                      </a:solidFill>
                      <a:prstDash val="solid"/>
                    </a:lnT>
                    <a:lnB w="19050">
                      <a:solidFill>
                        <a:schemeClr val="tx1"/>
                      </a:solidFill>
                      <a:prstDash val="solid"/>
                    </a:lnB>
                    <a:noFill/>
                  </a:tcPr>
                </a:tc>
                <a:tc>
                  <a:txBody>
                    <a:bodyPr/>
                    <a:lstStyle/>
                    <a:p>
                      <a:pPr algn="ctr">
                        <a:buNone/>
                      </a:pPr>
                      <a:endParaRPr lang="zh-CN" altLang="en-US" sz="2000" dirty="0">
                        <a:solidFill>
                          <a:schemeClr val="tx1"/>
                        </a:solidFill>
                        <a:latin typeface="微软雅黑" panose="020B0503020204020204" pitchFamily="34" charset="-122"/>
                        <a:ea typeface="微软雅黑" panose="020B0503020204020204" pitchFamily="34" charset="-122"/>
                      </a:endParaRPr>
                    </a:p>
                  </a:txBody>
                  <a:tcPr>
                    <a:lnT w="28575">
                      <a:solidFill>
                        <a:schemeClr val="tx1"/>
                      </a:solidFill>
                      <a:prstDash val="solid"/>
                    </a:lnT>
                    <a:lnB w="19050">
                      <a:solidFill>
                        <a:schemeClr val="tx1"/>
                      </a:solidFill>
                      <a:prstDash val="solid"/>
                    </a:lnB>
                    <a:noFill/>
                  </a:tcPr>
                </a:tc>
                <a:tc>
                  <a:txBody>
                    <a:bodyPr/>
                    <a:lstStyle/>
                    <a:p>
                      <a:pPr algn="ctr">
                        <a:buNone/>
                      </a:pPr>
                      <a:endParaRPr lang="zh-CN" altLang="en-US" sz="2000" dirty="0">
                        <a:solidFill>
                          <a:schemeClr val="tx1"/>
                        </a:solidFill>
                        <a:latin typeface="微软雅黑" panose="020B0503020204020204" pitchFamily="34" charset="-122"/>
                        <a:ea typeface="微软雅黑" panose="020B0503020204020204" pitchFamily="34" charset="-122"/>
                      </a:endParaRPr>
                    </a:p>
                  </a:txBody>
                  <a:tcPr>
                    <a:lnT w="28575">
                      <a:solidFill>
                        <a:schemeClr val="tx1"/>
                      </a:solidFill>
                      <a:prstDash val="solid"/>
                    </a:lnT>
                    <a:lnB w="19050">
                      <a:solidFill>
                        <a:schemeClr val="tx1"/>
                      </a:solidFill>
                      <a:prstDash val="solid"/>
                    </a:lnB>
                    <a:noFill/>
                  </a:tcPr>
                </a:tc>
                <a:extLst>
                  <a:ext uri="{0D108BD9-81ED-4DB2-BD59-A6C34878D82A}">
                    <a16:rowId xmlns:a16="http://schemas.microsoft.com/office/drawing/2014/main" val="10000"/>
                  </a:ext>
                </a:extLst>
              </a:tr>
              <a:tr h="432816">
                <a:tc>
                  <a:txBody>
                    <a:bodyPr/>
                    <a:lstStyle/>
                    <a:p>
                      <a:pPr algn="ctr">
                        <a:buNone/>
                      </a:pPr>
                      <a:r>
                        <a:rPr lang="en-US" altLang="zh-CN" sz="2000" dirty="0">
                          <a:latin typeface="微软雅黑" panose="020B0503020204020204" pitchFamily="34" charset="-122"/>
                          <a:ea typeface="微软雅黑" panose="020B0503020204020204" pitchFamily="34" charset="-122"/>
                        </a:rPr>
                        <a:t>Normal</a:t>
                      </a:r>
                    </a:p>
                  </a:txBody>
                  <a:tcPr>
                    <a:lnT w="19050">
                      <a:solidFill>
                        <a:schemeClr val="tx1"/>
                      </a:solidFill>
                      <a:prstDash val="solid"/>
                    </a:lnT>
                    <a:noFill/>
                  </a:tcPr>
                </a:tc>
                <a:tc>
                  <a:txBody>
                    <a:bodyPr/>
                    <a:lstStyle/>
                    <a:p>
                      <a:pPr algn="ctr">
                        <a:buNone/>
                      </a:pPr>
                      <a:endParaRPr lang="en-US" altLang="zh-CN" sz="2000" dirty="0">
                        <a:latin typeface="微软雅黑" panose="020B0503020204020204" pitchFamily="34" charset="-122"/>
                        <a:ea typeface="微软雅黑" panose="020B0503020204020204" pitchFamily="34" charset="-122"/>
                      </a:endParaRPr>
                    </a:p>
                  </a:txBody>
                  <a:tcPr>
                    <a:lnT w="19050">
                      <a:solidFill>
                        <a:schemeClr val="tx1"/>
                      </a:solidFill>
                      <a:prstDash val="solid"/>
                    </a:lnT>
                    <a:noFill/>
                  </a:tcPr>
                </a:tc>
                <a:tc>
                  <a:txBody>
                    <a:bodyPr/>
                    <a:lstStyle/>
                    <a:p>
                      <a:pPr algn="ctr">
                        <a:buNone/>
                      </a:pPr>
                      <a:endParaRPr lang="en-US" altLang="zh-CN" sz="2000" dirty="0">
                        <a:latin typeface="微软雅黑" panose="020B0503020204020204" pitchFamily="34" charset="-122"/>
                        <a:ea typeface="微软雅黑" panose="020B0503020204020204" pitchFamily="34" charset="-122"/>
                      </a:endParaRPr>
                    </a:p>
                  </a:txBody>
                  <a:tcPr>
                    <a:lnT w="19050">
                      <a:solidFill>
                        <a:schemeClr val="tx1"/>
                      </a:solidFill>
                      <a:prstDash val="solid"/>
                    </a:lnT>
                    <a:noFill/>
                  </a:tcPr>
                </a:tc>
                <a:tc>
                  <a:txBody>
                    <a:bodyPr/>
                    <a:lstStyle/>
                    <a:p>
                      <a:pPr algn="ctr">
                        <a:buNone/>
                      </a:pPr>
                      <a:endParaRPr lang="en-US" altLang="zh-CN" sz="2000" dirty="0">
                        <a:latin typeface="微软雅黑" panose="020B0503020204020204" pitchFamily="34" charset="-122"/>
                        <a:ea typeface="微软雅黑" panose="020B0503020204020204" pitchFamily="34" charset="-122"/>
                      </a:endParaRPr>
                    </a:p>
                  </a:txBody>
                  <a:tcPr>
                    <a:lnT w="19050">
                      <a:solidFill>
                        <a:schemeClr val="tx1"/>
                      </a:solidFill>
                      <a:prstDash val="solid"/>
                    </a:lnT>
                    <a:noFill/>
                  </a:tcPr>
                </a:tc>
                <a:tc>
                  <a:txBody>
                    <a:bodyPr/>
                    <a:lstStyle/>
                    <a:p>
                      <a:pPr algn="ctr">
                        <a:buNone/>
                      </a:pPr>
                      <a:endParaRPr lang="en-US" altLang="zh-CN" sz="2000" dirty="0">
                        <a:latin typeface="微软雅黑" panose="020B0503020204020204" pitchFamily="34" charset="-122"/>
                        <a:ea typeface="微软雅黑" panose="020B0503020204020204" pitchFamily="34" charset="-122"/>
                      </a:endParaRPr>
                    </a:p>
                  </a:txBody>
                  <a:tcPr>
                    <a:lnT w="19050">
                      <a:solidFill>
                        <a:schemeClr val="tx1"/>
                      </a:solidFill>
                      <a:prstDash val="solid"/>
                    </a:lnT>
                    <a:noFill/>
                  </a:tcPr>
                </a:tc>
                <a:extLst>
                  <a:ext uri="{0D108BD9-81ED-4DB2-BD59-A6C34878D82A}">
                    <a16:rowId xmlns:a16="http://schemas.microsoft.com/office/drawing/2014/main" val="10001"/>
                  </a:ext>
                </a:extLst>
              </a:tr>
              <a:tr h="1463324">
                <a:tc>
                  <a:txBody>
                    <a:bodyPr/>
                    <a:lstStyle/>
                    <a:p>
                      <a:pPr algn="ctr">
                        <a:buNone/>
                      </a:pPr>
                      <a:endParaRPr lang="en-US" altLang="zh-CN" sz="2000" dirty="0">
                        <a:latin typeface="微软雅黑" panose="020B0503020204020204" pitchFamily="34" charset="-122"/>
                        <a:ea typeface="微软雅黑" panose="020B0503020204020204" pitchFamily="34" charset="-122"/>
                      </a:endParaRPr>
                    </a:p>
                    <a:p>
                      <a:pPr algn="ctr">
                        <a:buNone/>
                      </a:pPr>
                      <a:r>
                        <a:rPr lang="en-US" altLang="zh-CN" sz="2000" dirty="0">
                          <a:latin typeface="微软雅黑" panose="020B0503020204020204" pitchFamily="34" charset="-122"/>
                          <a:ea typeface="微软雅黑" panose="020B0503020204020204" pitchFamily="34" charset="-122"/>
                        </a:rPr>
                        <a:t>EPO</a:t>
                      </a:r>
                    </a:p>
                    <a:p>
                      <a:pPr algn="ctr">
                        <a:buNone/>
                      </a:pPr>
                      <a:endParaRPr lang="en-US" altLang="zh-CN" sz="2000" dirty="0">
                        <a:latin typeface="微软雅黑" panose="020B0503020204020204" pitchFamily="34" charset="-122"/>
                        <a:ea typeface="微软雅黑" panose="020B0503020204020204" pitchFamily="34" charset="-122"/>
                      </a:endParaRPr>
                    </a:p>
                    <a:p>
                      <a:pPr algn="ctr">
                        <a:buNone/>
                      </a:pPr>
                      <a:endParaRPr lang="en-US" altLang="zh-CN" sz="2000" dirty="0">
                        <a:latin typeface="微软雅黑" panose="020B0503020204020204" pitchFamily="34" charset="-122"/>
                        <a:ea typeface="微软雅黑" panose="020B0503020204020204" pitchFamily="34" charset="-122"/>
                      </a:endParaRPr>
                    </a:p>
                  </a:txBody>
                  <a:tcPr>
                    <a:noFill/>
                  </a:tcPr>
                </a:tc>
                <a:tc>
                  <a:txBody>
                    <a:bodyPr/>
                    <a:lstStyle/>
                    <a:p>
                      <a:pPr algn="ctr">
                        <a:buNone/>
                      </a:pPr>
                      <a:endParaRPr lang="en-US" altLang="zh-CN" sz="2000" dirty="0">
                        <a:latin typeface="微软雅黑" panose="020B0503020204020204" pitchFamily="34" charset="-122"/>
                        <a:ea typeface="微软雅黑" panose="020B0503020204020204" pitchFamily="34" charset="-122"/>
                      </a:endParaRPr>
                    </a:p>
                  </a:txBody>
                  <a:tcPr>
                    <a:noFill/>
                  </a:tcPr>
                </a:tc>
                <a:tc>
                  <a:txBody>
                    <a:bodyPr/>
                    <a:lstStyle/>
                    <a:p>
                      <a:pPr algn="ctr">
                        <a:buNone/>
                      </a:pPr>
                      <a:endParaRPr lang="en-US" altLang="zh-CN" sz="2000" dirty="0">
                        <a:latin typeface="微软雅黑" panose="020B0503020204020204" pitchFamily="34" charset="-122"/>
                        <a:ea typeface="微软雅黑" panose="020B0503020204020204" pitchFamily="34" charset="-122"/>
                      </a:endParaRPr>
                    </a:p>
                  </a:txBody>
                  <a:tcPr>
                    <a:noFill/>
                  </a:tcPr>
                </a:tc>
                <a:tc>
                  <a:txBody>
                    <a:bodyPr/>
                    <a:lstStyle/>
                    <a:p>
                      <a:pPr algn="ctr">
                        <a:buNone/>
                      </a:pPr>
                      <a:endParaRPr lang="en-US" altLang="zh-CN" sz="2000" dirty="0">
                        <a:latin typeface="微软雅黑" panose="020B0503020204020204" pitchFamily="34" charset="-122"/>
                        <a:ea typeface="微软雅黑" panose="020B0503020204020204" pitchFamily="34" charset="-122"/>
                      </a:endParaRPr>
                    </a:p>
                  </a:txBody>
                  <a:tcPr>
                    <a:noFill/>
                  </a:tcPr>
                </a:tc>
                <a:tc>
                  <a:txBody>
                    <a:bodyPr/>
                    <a:lstStyle/>
                    <a:p>
                      <a:pPr algn="ctr">
                        <a:buNone/>
                      </a:pPr>
                      <a:endParaRPr lang="en-US" altLang="zh-CN" sz="2000" dirty="0">
                        <a:latin typeface="微软雅黑" panose="020B0503020204020204" pitchFamily="34" charset="-122"/>
                        <a:ea typeface="微软雅黑" panose="020B0503020204020204" pitchFamily="34" charset="-122"/>
                      </a:endParaRPr>
                    </a:p>
                  </a:txBody>
                  <a:tcPr>
                    <a:noFill/>
                  </a:tcPr>
                </a:tc>
                <a:extLst>
                  <a:ext uri="{0D108BD9-81ED-4DB2-BD59-A6C34878D82A}">
                    <a16:rowId xmlns:a16="http://schemas.microsoft.com/office/drawing/2014/main" val="10002"/>
                  </a:ext>
                </a:extLst>
              </a:tr>
              <a:tr h="432816">
                <a:tc>
                  <a:txBody>
                    <a:bodyPr/>
                    <a:lstStyle/>
                    <a:p>
                      <a:pPr algn="ctr">
                        <a:buNone/>
                      </a:pPr>
                      <a:endParaRPr lang="en-US" altLang="zh-CN" sz="2000" dirty="0">
                        <a:latin typeface="微软雅黑" panose="020B0503020204020204" pitchFamily="34" charset="-122"/>
                        <a:ea typeface="微软雅黑" panose="020B0503020204020204" pitchFamily="34" charset="-122"/>
                      </a:endParaRPr>
                    </a:p>
                  </a:txBody>
                  <a:tcPr>
                    <a:noFill/>
                  </a:tcPr>
                </a:tc>
                <a:tc>
                  <a:txBody>
                    <a:bodyPr/>
                    <a:lstStyle/>
                    <a:p>
                      <a:pPr algn="ctr">
                        <a:buNone/>
                      </a:pPr>
                      <a:endParaRPr lang="en-US" altLang="zh-CN" sz="2000" dirty="0">
                        <a:latin typeface="微软雅黑" panose="020B0503020204020204" pitchFamily="34" charset="-122"/>
                        <a:ea typeface="微软雅黑" panose="020B0503020204020204" pitchFamily="34" charset="-122"/>
                      </a:endParaRPr>
                    </a:p>
                  </a:txBody>
                  <a:tcPr>
                    <a:noFill/>
                  </a:tcPr>
                </a:tc>
                <a:tc>
                  <a:txBody>
                    <a:bodyPr/>
                    <a:lstStyle/>
                    <a:p>
                      <a:pPr algn="ctr">
                        <a:buNone/>
                      </a:pPr>
                      <a:endParaRPr lang="en-US" altLang="zh-CN" sz="2000" dirty="0">
                        <a:latin typeface="微软雅黑" panose="020B0503020204020204" pitchFamily="34" charset="-122"/>
                        <a:ea typeface="微软雅黑" panose="020B0503020204020204" pitchFamily="34" charset="-122"/>
                      </a:endParaRPr>
                    </a:p>
                  </a:txBody>
                  <a:tcPr>
                    <a:noFill/>
                  </a:tcPr>
                </a:tc>
                <a:tc>
                  <a:txBody>
                    <a:bodyPr/>
                    <a:lstStyle/>
                    <a:p>
                      <a:pPr algn="ctr">
                        <a:buNone/>
                      </a:pPr>
                      <a:endParaRPr lang="en-US" altLang="zh-CN" sz="2000" dirty="0">
                        <a:latin typeface="微软雅黑" panose="020B0503020204020204" pitchFamily="34" charset="-122"/>
                        <a:ea typeface="微软雅黑" panose="020B0503020204020204" pitchFamily="34" charset="-122"/>
                      </a:endParaRPr>
                    </a:p>
                  </a:txBody>
                  <a:tcPr>
                    <a:noFill/>
                  </a:tcPr>
                </a:tc>
                <a:tc>
                  <a:txBody>
                    <a:bodyPr/>
                    <a:lstStyle/>
                    <a:p>
                      <a:pPr algn="ctr">
                        <a:buNone/>
                      </a:pPr>
                      <a:endParaRPr lang="en-US" altLang="zh-CN" sz="2000" dirty="0">
                        <a:latin typeface="微软雅黑" panose="020B0503020204020204" pitchFamily="34" charset="-122"/>
                        <a:ea typeface="微软雅黑" panose="020B0503020204020204" pitchFamily="34" charset="-122"/>
                      </a:endParaRPr>
                    </a:p>
                  </a:txBody>
                  <a:tcPr>
                    <a:noFill/>
                  </a:tcPr>
                </a:tc>
                <a:extLst>
                  <a:ext uri="{0D108BD9-81ED-4DB2-BD59-A6C34878D82A}">
                    <a16:rowId xmlns:a16="http://schemas.microsoft.com/office/drawing/2014/main" val="10003"/>
                  </a:ext>
                </a:extLst>
              </a:tr>
            </a:tbl>
          </a:graphicData>
        </a:graphic>
      </p:graphicFrame>
      <p:sp>
        <p:nvSpPr>
          <p:cNvPr id="11" name="文本框 10">
            <a:extLst>
              <a:ext uri="{FF2B5EF4-FFF2-40B4-BE49-F238E27FC236}">
                <a16:creationId xmlns:a16="http://schemas.microsoft.com/office/drawing/2014/main" id="{EFC5B08D-BA7D-0A17-9BE2-7F837DA72A40}"/>
              </a:ext>
            </a:extLst>
          </p:cNvPr>
          <p:cNvSpPr txBox="1"/>
          <p:nvPr/>
        </p:nvSpPr>
        <p:spPr>
          <a:xfrm>
            <a:off x="1674180" y="3538246"/>
            <a:ext cx="1947958"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关系重叠类型</a:t>
            </a:r>
          </a:p>
        </p:txBody>
      </p:sp>
      <p:sp>
        <p:nvSpPr>
          <p:cNvPr id="12" name="文本框 11">
            <a:extLst>
              <a:ext uri="{FF2B5EF4-FFF2-40B4-BE49-F238E27FC236}">
                <a16:creationId xmlns:a16="http://schemas.microsoft.com/office/drawing/2014/main" id="{013AC616-3EB2-FBD6-19C1-EBC764EEAD5D}"/>
              </a:ext>
            </a:extLst>
          </p:cNvPr>
          <p:cNvSpPr txBox="1"/>
          <p:nvPr/>
        </p:nvSpPr>
        <p:spPr>
          <a:xfrm>
            <a:off x="5345517" y="3538246"/>
            <a:ext cx="1331651"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文本</a:t>
            </a:r>
          </a:p>
        </p:txBody>
      </p:sp>
      <p:sp>
        <p:nvSpPr>
          <p:cNvPr id="13" name="文本框 12">
            <a:extLst>
              <a:ext uri="{FF2B5EF4-FFF2-40B4-BE49-F238E27FC236}">
                <a16:creationId xmlns:a16="http://schemas.microsoft.com/office/drawing/2014/main" id="{7578998B-233A-2776-DB29-F80AF9CAD78D}"/>
              </a:ext>
            </a:extLst>
          </p:cNvPr>
          <p:cNvSpPr txBox="1"/>
          <p:nvPr/>
        </p:nvSpPr>
        <p:spPr>
          <a:xfrm>
            <a:off x="8400547" y="3538246"/>
            <a:ext cx="1331651"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实体关系</a:t>
            </a:r>
          </a:p>
        </p:txBody>
      </p:sp>
      <p:sp>
        <p:nvSpPr>
          <p:cNvPr id="14" name="文本框 13">
            <a:extLst>
              <a:ext uri="{FF2B5EF4-FFF2-40B4-BE49-F238E27FC236}">
                <a16:creationId xmlns:a16="http://schemas.microsoft.com/office/drawing/2014/main" id="{A4A63734-FF26-DDBA-F930-305BACD85053}"/>
              </a:ext>
            </a:extLst>
          </p:cNvPr>
          <p:cNvSpPr txBox="1"/>
          <p:nvPr/>
        </p:nvSpPr>
        <p:spPr>
          <a:xfrm>
            <a:off x="4998127" y="3938356"/>
            <a:ext cx="2024109" cy="369332"/>
          </a:xfrm>
          <a:prstGeom prst="rect">
            <a:avLst/>
          </a:prstGeom>
          <a:noFill/>
        </p:spPr>
        <p:txBody>
          <a:bodyPr wrap="square" rtlCol="0">
            <a:spAutoFit/>
          </a:bodyPr>
          <a:lstStyle/>
          <a:p>
            <a:r>
              <a:rPr lang="zh-CN" altLang="en-US" dirty="0"/>
              <a:t>北京位于中国。</a:t>
            </a:r>
          </a:p>
        </p:txBody>
      </p:sp>
      <p:sp>
        <p:nvSpPr>
          <p:cNvPr id="15" name="文本框 14">
            <a:extLst>
              <a:ext uri="{FF2B5EF4-FFF2-40B4-BE49-F238E27FC236}">
                <a16:creationId xmlns:a16="http://schemas.microsoft.com/office/drawing/2014/main" id="{975750AA-A20E-FD32-F45B-13828D5B808B}"/>
              </a:ext>
            </a:extLst>
          </p:cNvPr>
          <p:cNvSpPr txBox="1"/>
          <p:nvPr/>
        </p:nvSpPr>
        <p:spPr>
          <a:xfrm>
            <a:off x="7679183" y="3938356"/>
            <a:ext cx="2615817" cy="369332"/>
          </a:xfrm>
          <a:prstGeom prst="rect">
            <a:avLst/>
          </a:prstGeom>
          <a:noFill/>
        </p:spPr>
        <p:txBody>
          <a:bodyPr wrap="square" rtlCol="0">
            <a:spAutoFit/>
          </a:bodyPr>
          <a:lstStyle/>
          <a:p>
            <a:r>
              <a:rPr lang="zh-CN" altLang="en-US" dirty="0"/>
              <a:t>北京                       中国</a:t>
            </a:r>
          </a:p>
        </p:txBody>
      </p:sp>
      <p:cxnSp>
        <p:nvCxnSpPr>
          <p:cNvPr id="17" name="直接箭头连接符 16">
            <a:extLst>
              <a:ext uri="{FF2B5EF4-FFF2-40B4-BE49-F238E27FC236}">
                <a16:creationId xmlns:a16="http://schemas.microsoft.com/office/drawing/2014/main" id="{DD0D7B06-6526-2106-0F02-70D27E825133}"/>
              </a:ext>
            </a:extLst>
          </p:cNvPr>
          <p:cNvCxnSpPr/>
          <p:nvPr/>
        </p:nvCxnSpPr>
        <p:spPr>
          <a:xfrm>
            <a:off x="8275190" y="4128117"/>
            <a:ext cx="138371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296E39F6-834B-BC26-E71E-EF30031BA7A0}"/>
              </a:ext>
            </a:extLst>
          </p:cNvPr>
          <p:cNvSpPr txBox="1"/>
          <p:nvPr/>
        </p:nvSpPr>
        <p:spPr>
          <a:xfrm>
            <a:off x="4683774" y="5215772"/>
            <a:ext cx="2349576" cy="923330"/>
          </a:xfrm>
          <a:prstGeom prst="rect">
            <a:avLst/>
          </a:prstGeom>
          <a:noFill/>
        </p:spPr>
        <p:txBody>
          <a:bodyPr wrap="square" rtlCol="0">
            <a:spAutoFit/>
          </a:bodyPr>
          <a:lstStyle/>
          <a:p>
            <a:r>
              <a:rPr lang="zh-CN" altLang="en-US" dirty="0"/>
              <a:t>周杰伦，</a:t>
            </a:r>
            <a:r>
              <a:rPr lang="en-US" altLang="zh-CN" dirty="0"/>
              <a:t>1979</a:t>
            </a:r>
            <a:r>
              <a:rPr lang="zh-CN" altLang="en-US" dirty="0"/>
              <a:t>年</a:t>
            </a:r>
            <a:r>
              <a:rPr lang="en-US" altLang="zh-CN" dirty="0"/>
              <a:t>1</a:t>
            </a:r>
            <a:r>
              <a:rPr lang="zh-CN" altLang="en-US" dirty="0"/>
              <a:t>月</a:t>
            </a:r>
            <a:r>
              <a:rPr lang="en-US" altLang="zh-CN" dirty="0"/>
              <a:t>18</a:t>
            </a:r>
            <a:r>
              <a:rPr lang="zh-CN" altLang="en-US" dirty="0"/>
              <a:t>日出生与中国台湾地区是中国知名歌手。</a:t>
            </a:r>
          </a:p>
        </p:txBody>
      </p:sp>
      <p:sp>
        <p:nvSpPr>
          <p:cNvPr id="20" name="文本框 19">
            <a:extLst>
              <a:ext uri="{FF2B5EF4-FFF2-40B4-BE49-F238E27FC236}">
                <a16:creationId xmlns:a16="http://schemas.microsoft.com/office/drawing/2014/main" id="{DA2841B9-55E0-6F26-8CE7-3A46AA7F2813}"/>
              </a:ext>
            </a:extLst>
          </p:cNvPr>
          <p:cNvSpPr txBox="1"/>
          <p:nvPr/>
        </p:nvSpPr>
        <p:spPr>
          <a:xfrm>
            <a:off x="4621590" y="4531109"/>
            <a:ext cx="2777181" cy="646331"/>
          </a:xfrm>
          <a:prstGeom prst="rect">
            <a:avLst/>
          </a:prstGeom>
          <a:noFill/>
        </p:spPr>
        <p:txBody>
          <a:bodyPr wrap="square" rtlCol="0">
            <a:spAutoFit/>
          </a:bodyPr>
          <a:lstStyle/>
          <a:p>
            <a:r>
              <a:rPr lang="zh-CN" altLang="en-US" dirty="0"/>
              <a:t>周星驰既是这部电影</a:t>
            </a:r>
            <a:r>
              <a:rPr lang="en-US" altLang="zh-CN" dirty="0"/>
              <a:t>《</a:t>
            </a:r>
            <a:r>
              <a:rPr lang="zh-CN" altLang="en-US" dirty="0"/>
              <a:t>功夫</a:t>
            </a:r>
            <a:r>
              <a:rPr lang="en-US" altLang="zh-CN" dirty="0"/>
              <a:t>》</a:t>
            </a:r>
            <a:r>
              <a:rPr lang="zh-CN" altLang="en-US" dirty="0"/>
              <a:t>的导演又是主演。</a:t>
            </a:r>
          </a:p>
        </p:txBody>
      </p:sp>
      <p:sp>
        <p:nvSpPr>
          <p:cNvPr id="21" name="文本框 20">
            <a:extLst>
              <a:ext uri="{FF2B5EF4-FFF2-40B4-BE49-F238E27FC236}">
                <a16:creationId xmlns:a16="http://schemas.microsoft.com/office/drawing/2014/main" id="{A8825A3A-0BF2-1CD4-E0D5-9896406D2C69}"/>
              </a:ext>
            </a:extLst>
          </p:cNvPr>
          <p:cNvSpPr txBox="1"/>
          <p:nvPr/>
        </p:nvSpPr>
        <p:spPr>
          <a:xfrm>
            <a:off x="7634793" y="4647186"/>
            <a:ext cx="872283" cy="369332"/>
          </a:xfrm>
          <a:prstGeom prst="rect">
            <a:avLst/>
          </a:prstGeom>
          <a:noFill/>
        </p:spPr>
        <p:txBody>
          <a:bodyPr wrap="square" rtlCol="0">
            <a:spAutoFit/>
          </a:bodyPr>
          <a:lstStyle/>
          <a:p>
            <a:r>
              <a:rPr lang="zh-CN" altLang="en-US" dirty="0"/>
              <a:t>周星驰</a:t>
            </a:r>
          </a:p>
        </p:txBody>
      </p:sp>
      <p:sp>
        <p:nvSpPr>
          <p:cNvPr id="22" name="文本框 21">
            <a:extLst>
              <a:ext uri="{FF2B5EF4-FFF2-40B4-BE49-F238E27FC236}">
                <a16:creationId xmlns:a16="http://schemas.microsoft.com/office/drawing/2014/main" id="{FCC5A4E0-C4F8-1AD4-0A73-61DB883317F3}"/>
              </a:ext>
            </a:extLst>
          </p:cNvPr>
          <p:cNvSpPr txBox="1"/>
          <p:nvPr/>
        </p:nvSpPr>
        <p:spPr>
          <a:xfrm>
            <a:off x="9485659" y="4641628"/>
            <a:ext cx="872283" cy="369332"/>
          </a:xfrm>
          <a:prstGeom prst="rect">
            <a:avLst/>
          </a:prstGeom>
          <a:noFill/>
        </p:spPr>
        <p:txBody>
          <a:bodyPr wrap="square" rtlCol="0">
            <a:spAutoFit/>
          </a:bodyPr>
          <a:lstStyle/>
          <a:p>
            <a:r>
              <a:rPr lang="en-US" altLang="zh-CN" dirty="0"/>
              <a:t>《</a:t>
            </a:r>
            <a:r>
              <a:rPr lang="zh-CN" altLang="en-US" dirty="0"/>
              <a:t>功夫</a:t>
            </a:r>
            <a:r>
              <a:rPr lang="en-US" altLang="zh-CN" dirty="0"/>
              <a:t>》</a:t>
            </a:r>
            <a:endParaRPr lang="zh-CN" altLang="en-US" dirty="0"/>
          </a:p>
        </p:txBody>
      </p:sp>
      <p:sp>
        <p:nvSpPr>
          <p:cNvPr id="23" name="文本框 22">
            <a:extLst>
              <a:ext uri="{FF2B5EF4-FFF2-40B4-BE49-F238E27FC236}">
                <a16:creationId xmlns:a16="http://schemas.microsoft.com/office/drawing/2014/main" id="{57219A4D-D518-B0C0-D2E8-E959CC6386E9}"/>
              </a:ext>
            </a:extLst>
          </p:cNvPr>
          <p:cNvSpPr txBox="1"/>
          <p:nvPr/>
        </p:nvSpPr>
        <p:spPr>
          <a:xfrm>
            <a:off x="8697410" y="4789549"/>
            <a:ext cx="872283" cy="369332"/>
          </a:xfrm>
          <a:prstGeom prst="rect">
            <a:avLst/>
          </a:prstGeom>
          <a:noFill/>
        </p:spPr>
        <p:txBody>
          <a:bodyPr wrap="square" rtlCol="0">
            <a:spAutoFit/>
          </a:bodyPr>
          <a:lstStyle/>
          <a:p>
            <a:r>
              <a:rPr lang="zh-CN" altLang="en-US" dirty="0"/>
              <a:t>导演</a:t>
            </a:r>
          </a:p>
        </p:txBody>
      </p:sp>
      <p:sp>
        <p:nvSpPr>
          <p:cNvPr id="24" name="文本框 23">
            <a:extLst>
              <a:ext uri="{FF2B5EF4-FFF2-40B4-BE49-F238E27FC236}">
                <a16:creationId xmlns:a16="http://schemas.microsoft.com/office/drawing/2014/main" id="{E81F6167-E6EB-7C30-0691-5097E5EFDE1F}"/>
              </a:ext>
            </a:extLst>
          </p:cNvPr>
          <p:cNvSpPr txBox="1"/>
          <p:nvPr/>
        </p:nvSpPr>
        <p:spPr>
          <a:xfrm>
            <a:off x="8683560" y="4401207"/>
            <a:ext cx="872283" cy="369332"/>
          </a:xfrm>
          <a:prstGeom prst="rect">
            <a:avLst/>
          </a:prstGeom>
          <a:noFill/>
        </p:spPr>
        <p:txBody>
          <a:bodyPr wrap="square" rtlCol="0">
            <a:spAutoFit/>
          </a:bodyPr>
          <a:lstStyle/>
          <a:p>
            <a:r>
              <a:rPr lang="zh-CN" altLang="en-US" dirty="0"/>
              <a:t>主演</a:t>
            </a:r>
          </a:p>
        </p:txBody>
      </p:sp>
      <p:cxnSp>
        <p:nvCxnSpPr>
          <p:cNvPr id="26" name="直接连接符 25">
            <a:extLst>
              <a:ext uri="{FF2B5EF4-FFF2-40B4-BE49-F238E27FC236}">
                <a16:creationId xmlns:a16="http://schemas.microsoft.com/office/drawing/2014/main" id="{EC882010-609F-850A-9850-0958AC6773B6}"/>
              </a:ext>
            </a:extLst>
          </p:cNvPr>
          <p:cNvCxnSpPr>
            <a:cxnSpLocks/>
            <a:endCxn id="24" idx="1"/>
          </p:cNvCxnSpPr>
          <p:nvPr/>
        </p:nvCxnSpPr>
        <p:spPr>
          <a:xfrm flipV="1">
            <a:off x="8410876" y="4585873"/>
            <a:ext cx="272684" cy="2042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4297B3A1-578C-7F50-2326-B10D584D951E}"/>
              </a:ext>
            </a:extLst>
          </p:cNvPr>
          <p:cNvCxnSpPr>
            <a:cxnSpLocks/>
            <a:endCxn id="23" idx="1"/>
          </p:cNvCxnSpPr>
          <p:nvPr/>
        </p:nvCxnSpPr>
        <p:spPr>
          <a:xfrm>
            <a:off x="8364839" y="4905122"/>
            <a:ext cx="332571" cy="690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6F3127CE-B2D3-4AE7-C543-7AE186ED53DE}"/>
              </a:ext>
            </a:extLst>
          </p:cNvPr>
          <p:cNvCxnSpPr>
            <a:cxnSpLocks/>
          </p:cNvCxnSpPr>
          <p:nvPr/>
        </p:nvCxnSpPr>
        <p:spPr>
          <a:xfrm>
            <a:off x="9283159" y="4568358"/>
            <a:ext cx="332034" cy="1734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A10EED1-36ED-8344-2D97-85844AB4C2E1}"/>
              </a:ext>
            </a:extLst>
          </p:cNvPr>
          <p:cNvCxnSpPr>
            <a:cxnSpLocks/>
          </p:cNvCxnSpPr>
          <p:nvPr/>
        </p:nvCxnSpPr>
        <p:spPr>
          <a:xfrm flipV="1">
            <a:off x="9295325" y="4820834"/>
            <a:ext cx="319868" cy="1408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0E0B114E-EB99-5C8E-E5FB-2DFC365F47A2}"/>
              </a:ext>
            </a:extLst>
          </p:cNvPr>
          <p:cNvSpPr txBox="1"/>
          <p:nvPr/>
        </p:nvSpPr>
        <p:spPr>
          <a:xfrm>
            <a:off x="7670402" y="5434436"/>
            <a:ext cx="872283" cy="369332"/>
          </a:xfrm>
          <a:prstGeom prst="rect">
            <a:avLst/>
          </a:prstGeom>
          <a:noFill/>
        </p:spPr>
        <p:txBody>
          <a:bodyPr wrap="square" rtlCol="0">
            <a:spAutoFit/>
          </a:bodyPr>
          <a:lstStyle/>
          <a:p>
            <a:r>
              <a:rPr lang="zh-CN" altLang="en-US" dirty="0"/>
              <a:t>周杰伦</a:t>
            </a:r>
          </a:p>
        </p:txBody>
      </p:sp>
      <p:sp>
        <p:nvSpPr>
          <p:cNvPr id="43" name="文本框 42">
            <a:extLst>
              <a:ext uri="{FF2B5EF4-FFF2-40B4-BE49-F238E27FC236}">
                <a16:creationId xmlns:a16="http://schemas.microsoft.com/office/drawing/2014/main" id="{417FAE58-B477-4076-7EA2-BBC5C0CF2E1A}"/>
              </a:ext>
            </a:extLst>
          </p:cNvPr>
          <p:cNvSpPr txBox="1"/>
          <p:nvPr/>
        </p:nvSpPr>
        <p:spPr>
          <a:xfrm>
            <a:off x="9651833" y="5076119"/>
            <a:ext cx="1718634" cy="369332"/>
          </a:xfrm>
          <a:prstGeom prst="rect">
            <a:avLst/>
          </a:prstGeom>
          <a:noFill/>
        </p:spPr>
        <p:txBody>
          <a:bodyPr wrap="square" rtlCol="0">
            <a:spAutoFit/>
          </a:bodyPr>
          <a:lstStyle/>
          <a:p>
            <a:r>
              <a:rPr lang="zh-CN" altLang="en-US" dirty="0"/>
              <a:t>中国台湾地区</a:t>
            </a:r>
          </a:p>
        </p:txBody>
      </p:sp>
      <p:sp>
        <p:nvSpPr>
          <p:cNvPr id="44" name="文本框 43">
            <a:extLst>
              <a:ext uri="{FF2B5EF4-FFF2-40B4-BE49-F238E27FC236}">
                <a16:creationId xmlns:a16="http://schemas.microsoft.com/office/drawing/2014/main" id="{CA55E2CE-245C-8213-2C53-F2DE8E01C8BD}"/>
              </a:ext>
            </a:extLst>
          </p:cNvPr>
          <p:cNvSpPr txBox="1"/>
          <p:nvPr/>
        </p:nvSpPr>
        <p:spPr>
          <a:xfrm>
            <a:off x="9732198" y="5914345"/>
            <a:ext cx="2050068" cy="369332"/>
          </a:xfrm>
          <a:prstGeom prst="rect">
            <a:avLst/>
          </a:prstGeom>
          <a:noFill/>
        </p:spPr>
        <p:txBody>
          <a:bodyPr wrap="square" rtlCol="0">
            <a:spAutoFit/>
          </a:bodyPr>
          <a:lstStyle/>
          <a:p>
            <a:r>
              <a:rPr lang="en-US" altLang="zh-CN" dirty="0"/>
              <a:t>1979</a:t>
            </a:r>
            <a:r>
              <a:rPr lang="zh-CN" altLang="en-US" dirty="0"/>
              <a:t>年</a:t>
            </a:r>
            <a:r>
              <a:rPr lang="en-US" altLang="zh-CN" dirty="0"/>
              <a:t>1</a:t>
            </a:r>
            <a:r>
              <a:rPr lang="zh-CN" altLang="en-US" dirty="0"/>
              <a:t>月</a:t>
            </a:r>
            <a:r>
              <a:rPr lang="en-US" altLang="zh-CN" dirty="0"/>
              <a:t>18</a:t>
            </a:r>
            <a:r>
              <a:rPr lang="zh-CN" altLang="en-US" dirty="0"/>
              <a:t>日</a:t>
            </a:r>
          </a:p>
        </p:txBody>
      </p:sp>
      <p:sp>
        <p:nvSpPr>
          <p:cNvPr id="45" name="文本框 44">
            <a:extLst>
              <a:ext uri="{FF2B5EF4-FFF2-40B4-BE49-F238E27FC236}">
                <a16:creationId xmlns:a16="http://schemas.microsoft.com/office/drawing/2014/main" id="{393EA566-8F98-8E87-C61B-C76BFCD64EE6}"/>
              </a:ext>
            </a:extLst>
          </p:cNvPr>
          <p:cNvSpPr txBox="1"/>
          <p:nvPr/>
        </p:nvSpPr>
        <p:spPr>
          <a:xfrm>
            <a:off x="9682796" y="5535213"/>
            <a:ext cx="872283" cy="369332"/>
          </a:xfrm>
          <a:prstGeom prst="rect">
            <a:avLst/>
          </a:prstGeom>
          <a:noFill/>
        </p:spPr>
        <p:txBody>
          <a:bodyPr wrap="square" rtlCol="0">
            <a:spAutoFit/>
          </a:bodyPr>
          <a:lstStyle/>
          <a:p>
            <a:r>
              <a:rPr lang="zh-CN" altLang="en-US" dirty="0"/>
              <a:t>中国</a:t>
            </a:r>
          </a:p>
        </p:txBody>
      </p:sp>
      <p:cxnSp>
        <p:nvCxnSpPr>
          <p:cNvPr id="48" name="直接箭头连接符 47">
            <a:extLst>
              <a:ext uri="{FF2B5EF4-FFF2-40B4-BE49-F238E27FC236}">
                <a16:creationId xmlns:a16="http://schemas.microsoft.com/office/drawing/2014/main" id="{71518CBB-1939-351F-E76F-0761872C078B}"/>
              </a:ext>
            </a:extLst>
          </p:cNvPr>
          <p:cNvCxnSpPr>
            <a:cxnSpLocks/>
          </p:cNvCxnSpPr>
          <p:nvPr/>
        </p:nvCxnSpPr>
        <p:spPr>
          <a:xfrm flipV="1">
            <a:off x="8531929" y="5232151"/>
            <a:ext cx="1128253" cy="4315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56B6ADF1-9CCC-4BDD-832A-FCB56D787E37}"/>
              </a:ext>
            </a:extLst>
          </p:cNvPr>
          <p:cNvCxnSpPr>
            <a:cxnSpLocks/>
          </p:cNvCxnSpPr>
          <p:nvPr/>
        </p:nvCxnSpPr>
        <p:spPr>
          <a:xfrm flipV="1">
            <a:off x="8597511" y="5703941"/>
            <a:ext cx="1036225" cy="2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659407A-966F-5C77-7E24-AA2F659A5CA9}"/>
              </a:ext>
            </a:extLst>
          </p:cNvPr>
          <p:cNvCxnSpPr>
            <a:cxnSpLocks/>
          </p:cNvCxnSpPr>
          <p:nvPr/>
        </p:nvCxnSpPr>
        <p:spPr>
          <a:xfrm>
            <a:off x="8534602" y="5734921"/>
            <a:ext cx="1063540" cy="2999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7DB47F5D-E190-FED3-48C7-FBFF14A26B15}"/>
              </a:ext>
            </a:extLst>
          </p:cNvPr>
          <p:cNvSpPr txBox="1"/>
          <p:nvPr/>
        </p:nvSpPr>
        <p:spPr>
          <a:xfrm>
            <a:off x="8597511" y="5868170"/>
            <a:ext cx="935358" cy="307777"/>
          </a:xfrm>
          <a:prstGeom prst="rect">
            <a:avLst/>
          </a:prstGeom>
          <a:noFill/>
        </p:spPr>
        <p:txBody>
          <a:bodyPr wrap="square" rtlCol="0">
            <a:spAutoFit/>
          </a:bodyPr>
          <a:lstStyle/>
          <a:p>
            <a:r>
              <a:rPr lang="zh-CN" altLang="en-US" sz="1400" dirty="0"/>
              <a:t>出生日期</a:t>
            </a:r>
          </a:p>
        </p:txBody>
      </p:sp>
      <p:sp>
        <p:nvSpPr>
          <p:cNvPr id="62" name="文本框 61">
            <a:extLst>
              <a:ext uri="{FF2B5EF4-FFF2-40B4-BE49-F238E27FC236}">
                <a16:creationId xmlns:a16="http://schemas.microsoft.com/office/drawing/2014/main" id="{C6E90914-DC27-2465-1164-9BA248832528}"/>
              </a:ext>
            </a:extLst>
          </p:cNvPr>
          <p:cNvSpPr txBox="1"/>
          <p:nvPr/>
        </p:nvSpPr>
        <p:spPr>
          <a:xfrm>
            <a:off x="9021765" y="5481961"/>
            <a:ext cx="602500" cy="307777"/>
          </a:xfrm>
          <a:prstGeom prst="rect">
            <a:avLst/>
          </a:prstGeom>
          <a:noFill/>
        </p:spPr>
        <p:txBody>
          <a:bodyPr wrap="square" rtlCol="0">
            <a:spAutoFit/>
          </a:bodyPr>
          <a:lstStyle/>
          <a:p>
            <a:r>
              <a:rPr lang="zh-CN" altLang="en-US" sz="1400" dirty="0"/>
              <a:t>国籍</a:t>
            </a:r>
          </a:p>
        </p:txBody>
      </p:sp>
      <p:sp>
        <p:nvSpPr>
          <p:cNvPr id="63" name="文本框 62">
            <a:extLst>
              <a:ext uri="{FF2B5EF4-FFF2-40B4-BE49-F238E27FC236}">
                <a16:creationId xmlns:a16="http://schemas.microsoft.com/office/drawing/2014/main" id="{37EEE9A5-C3E2-4C61-AD96-49F64949C576}"/>
              </a:ext>
            </a:extLst>
          </p:cNvPr>
          <p:cNvSpPr txBox="1"/>
          <p:nvPr/>
        </p:nvSpPr>
        <p:spPr>
          <a:xfrm>
            <a:off x="8712331" y="5228439"/>
            <a:ext cx="872283" cy="307777"/>
          </a:xfrm>
          <a:prstGeom prst="rect">
            <a:avLst/>
          </a:prstGeom>
          <a:noFill/>
        </p:spPr>
        <p:txBody>
          <a:bodyPr wrap="square" rtlCol="0">
            <a:spAutoFit/>
          </a:bodyPr>
          <a:lstStyle/>
          <a:p>
            <a:r>
              <a:rPr lang="zh-CN" altLang="en-US" sz="1400" dirty="0"/>
              <a:t>出生地</a:t>
            </a:r>
          </a:p>
        </p:txBody>
      </p:sp>
      <p:sp>
        <p:nvSpPr>
          <p:cNvPr id="5" name="文本框 4">
            <a:extLst>
              <a:ext uri="{FF2B5EF4-FFF2-40B4-BE49-F238E27FC236}">
                <a16:creationId xmlns:a16="http://schemas.microsoft.com/office/drawing/2014/main" id="{877E875D-2829-EF73-5BF6-2671CE614B04}"/>
              </a:ext>
            </a:extLst>
          </p:cNvPr>
          <p:cNvSpPr txBox="1"/>
          <p:nvPr/>
        </p:nvSpPr>
        <p:spPr>
          <a:xfrm>
            <a:off x="8794215" y="3914970"/>
            <a:ext cx="678672" cy="276999"/>
          </a:xfrm>
          <a:prstGeom prst="rect">
            <a:avLst/>
          </a:prstGeom>
          <a:noFill/>
        </p:spPr>
        <p:txBody>
          <a:bodyPr wrap="square" rtlCol="0">
            <a:spAutoFit/>
          </a:bodyPr>
          <a:lstStyle/>
          <a:p>
            <a:r>
              <a:rPr lang="zh-CN" altLang="en-US" sz="1200" dirty="0"/>
              <a:t>位于</a:t>
            </a:r>
          </a:p>
        </p:txBody>
      </p:sp>
      <p:sp>
        <p:nvSpPr>
          <p:cNvPr id="8" name="文本框 7">
            <a:extLst>
              <a:ext uri="{FF2B5EF4-FFF2-40B4-BE49-F238E27FC236}">
                <a16:creationId xmlns:a16="http://schemas.microsoft.com/office/drawing/2014/main" id="{B2A60FD8-6728-E9F5-A5B8-2A5B7B06A4CA}"/>
              </a:ext>
            </a:extLst>
          </p:cNvPr>
          <p:cNvSpPr txBox="1"/>
          <p:nvPr/>
        </p:nvSpPr>
        <p:spPr>
          <a:xfrm>
            <a:off x="2095732" y="5383725"/>
            <a:ext cx="851751"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SEO</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8107750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nvPicPr>
        <p:blipFill rotWithShape="1">
          <a:blip r:embed="rId2" cstate="print">
            <a:extLst>
              <a:ext uri="{28A0092B-C50C-407E-A947-70E740481C1C}">
                <a14:useLocalDpi xmlns:a14="http://schemas.microsoft.com/office/drawing/2010/main" val="0"/>
              </a:ext>
            </a:extLst>
          </a:blip>
          <a:srcRect r="74655"/>
          <a:stretch>
            <a:fillRect/>
          </a:stretch>
        </p:blipFill>
        <p:spPr>
          <a:xfrm>
            <a:off x="211170" y="6409587"/>
            <a:ext cx="419046" cy="382601"/>
          </a:xfrm>
          <a:prstGeom prst="rect">
            <a:avLst/>
          </a:prstGeom>
        </p:spPr>
      </p:pic>
      <p:sp>
        <p:nvSpPr>
          <p:cNvPr id="41" name="矩形 40"/>
          <p:cNvSpPr/>
          <p:nvPr/>
        </p:nvSpPr>
        <p:spPr>
          <a:xfrm>
            <a:off x="1904" y="681571"/>
            <a:ext cx="12190017" cy="5659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2" name="直接连接符 51"/>
          <p:cNvCxnSpPr/>
          <p:nvPr/>
        </p:nvCxnSpPr>
        <p:spPr>
          <a:xfrm flipV="1">
            <a:off x="-2" y="1039605"/>
            <a:ext cx="12192002" cy="504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40" name="图片 39"/>
          <p:cNvPicPr>
            <a:picLocks noChangeAspect="1"/>
          </p:cNvPicPr>
          <p:nvPr/>
        </p:nvPicPr>
        <p:blipFill rotWithShape="1">
          <a:blip r:embed="rId3" cstate="print">
            <a:extLst>
              <a:ext uri="{28A0092B-C50C-407E-A947-70E740481C1C}">
                <a14:useLocalDpi xmlns:a14="http://schemas.microsoft.com/office/drawing/2010/main" val="0"/>
              </a:ext>
            </a:extLst>
          </a:blip>
          <a:srcRect r="8707" b="29364"/>
          <a:stretch>
            <a:fillRect/>
          </a:stretch>
        </p:blipFill>
        <p:spPr>
          <a:xfrm>
            <a:off x="1927501" y="6359385"/>
            <a:ext cx="1694637" cy="237702"/>
          </a:xfrm>
          <a:prstGeom prst="rect">
            <a:avLst/>
          </a:prstGeom>
        </p:spPr>
      </p:pic>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4905" y="6546467"/>
            <a:ext cx="2050068" cy="303882"/>
          </a:xfrm>
          <a:prstGeom prst="rect">
            <a:avLst/>
          </a:prstGeom>
        </p:spPr>
      </p:pic>
      <p:pic>
        <p:nvPicPr>
          <p:cNvPr id="49" name="图片 48"/>
          <p:cNvPicPr>
            <a:picLocks noChangeAspect="1"/>
          </p:cNvPicPr>
          <p:nvPr/>
        </p:nvPicPr>
        <p:blipFill rotWithShape="1">
          <a:blip r:embed="rId5">
            <a:extLst>
              <a:ext uri="{28A0092B-C50C-407E-A947-70E740481C1C}">
                <a14:useLocalDpi xmlns:a14="http://schemas.microsoft.com/office/drawing/2010/main" val="0"/>
              </a:ext>
            </a:extLst>
          </a:blip>
          <a:srcRect t="16691" b="28718"/>
          <a:stretch>
            <a:fillRect/>
          </a:stretch>
        </p:blipFill>
        <p:spPr>
          <a:xfrm>
            <a:off x="8275190" y="152001"/>
            <a:ext cx="1837662" cy="298381"/>
          </a:xfrm>
          <a:prstGeom prst="rect">
            <a:avLst/>
          </a:prstGeom>
        </p:spPr>
      </p:pic>
      <p:pic>
        <p:nvPicPr>
          <p:cNvPr id="53" name="图片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21801" y="299959"/>
            <a:ext cx="2050069" cy="201803"/>
          </a:xfrm>
          <a:prstGeom prst="rect">
            <a:avLst/>
          </a:prstGeom>
        </p:spPr>
      </p:pic>
      <p:pic>
        <p:nvPicPr>
          <p:cNvPr id="56" name="图片 55"/>
          <p:cNvPicPr>
            <a:picLocks noChangeAspect="1"/>
          </p:cNvPicPr>
          <p:nvPr/>
        </p:nvPicPr>
        <p:blipFill rotWithShape="1">
          <a:blip r:embed="rId7">
            <a:extLst>
              <a:ext uri="{28A0092B-C50C-407E-A947-70E740481C1C}">
                <a14:useLocalDpi xmlns:a14="http://schemas.microsoft.com/office/drawing/2010/main" val="0"/>
              </a:ext>
            </a:extLst>
          </a:blip>
          <a:srcRect t="23988" b="29004"/>
          <a:stretch>
            <a:fillRect/>
          </a:stretch>
        </p:blipFill>
        <p:spPr>
          <a:xfrm>
            <a:off x="9861006" y="6454463"/>
            <a:ext cx="1040211" cy="295903"/>
          </a:xfrm>
          <a:prstGeom prst="rect">
            <a:avLst/>
          </a:prstGeom>
        </p:spPr>
      </p:pic>
      <p:pic>
        <p:nvPicPr>
          <p:cNvPr id="58" name="图片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07018" y="6492163"/>
            <a:ext cx="1343058" cy="274484"/>
          </a:xfrm>
          <a:prstGeom prst="rect">
            <a:avLst/>
          </a:prstGeom>
        </p:spPr>
      </p:pic>
      <p:pic>
        <p:nvPicPr>
          <p:cNvPr id="60" name="图片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6110" y="6588306"/>
            <a:ext cx="1367838" cy="211422"/>
          </a:xfrm>
          <a:prstGeom prst="rect">
            <a:avLst/>
          </a:prstGeom>
        </p:spPr>
      </p:pic>
      <p:pic>
        <p:nvPicPr>
          <p:cNvPr id="14337" name="图片 143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216" y="6364732"/>
            <a:ext cx="1367838" cy="291950"/>
          </a:xfrm>
          <a:prstGeom prst="rect">
            <a:avLst/>
          </a:prstGeom>
        </p:spPr>
      </p:pic>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58357" y="118022"/>
            <a:ext cx="2144602" cy="298380"/>
          </a:xfrm>
          <a:prstGeom prst="rect">
            <a:avLst/>
          </a:prstGeom>
        </p:spPr>
      </p:pic>
      <p:sp>
        <p:nvSpPr>
          <p:cNvPr id="4" name="灯片编号占位符 3"/>
          <p:cNvSpPr>
            <a:spLocks noGrp="1"/>
          </p:cNvSpPr>
          <p:nvPr>
            <p:ph type="sldNum" sz="quarter" idx="12"/>
          </p:nvPr>
        </p:nvSpPr>
        <p:spPr>
          <a:xfrm>
            <a:off x="9558159" y="6395265"/>
            <a:ext cx="406399" cy="365125"/>
          </a:xfrm>
        </p:spPr>
        <p:txBody>
          <a:bodyPr/>
          <a:lstStyle/>
          <a:p>
            <a:pPr algn="ctr"/>
            <a:fld id="{E6329250-19B9-45B5-80A8-D3AAE73B16B3}" type="slidenum">
              <a:rPr lang="zh-CN" altLang="en-US" sz="1400" b="1" smtClean="0">
                <a:solidFill>
                  <a:schemeClr val="bg1"/>
                </a:solidFill>
              </a:rPr>
              <a:t>17</a:t>
            </a:fld>
            <a:endParaRPr lang="zh-CN" altLang="en-US" sz="1400" b="1" dirty="0">
              <a:solidFill>
                <a:schemeClr val="bg1"/>
              </a:solidFill>
            </a:endParaRPr>
          </a:p>
        </p:txBody>
      </p:sp>
      <p:sp>
        <p:nvSpPr>
          <p:cNvPr id="61" name="文本框 60"/>
          <p:cNvSpPr txBox="1"/>
          <p:nvPr/>
        </p:nvSpPr>
        <p:spPr>
          <a:xfrm>
            <a:off x="211170" y="89599"/>
            <a:ext cx="8486240" cy="523220"/>
          </a:xfrm>
          <a:prstGeom prst="rect">
            <a:avLst/>
          </a:prstGeom>
          <a:noFill/>
        </p:spPr>
        <p:txBody>
          <a:bodyPr wrap="square">
            <a:spAutoFit/>
          </a:bodyPr>
          <a:lstStyle/>
          <a:p>
            <a:pPr marL="0" indent="0">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目录 </a:t>
            </a:r>
            <a:r>
              <a:rPr lang="en-US" altLang="zh-CN" sz="2800" b="1" dirty="0">
                <a:solidFill>
                  <a:schemeClr val="bg1"/>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CONTENT</a:t>
            </a:r>
          </a:p>
        </p:txBody>
      </p:sp>
      <p:grpSp>
        <p:nvGrpSpPr>
          <p:cNvPr id="5" name="组合 4"/>
          <p:cNvGrpSpPr/>
          <p:nvPr/>
        </p:nvGrpSpPr>
        <p:grpSpPr>
          <a:xfrm>
            <a:off x="3080385" y="1342390"/>
            <a:ext cx="6033770" cy="4338320"/>
            <a:chOff x="9351" y="2014"/>
            <a:chExt cx="9502" cy="6832"/>
          </a:xfrm>
        </p:grpSpPr>
        <p:sp>
          <p:nvSpPr>
            <p:cNvPr id="9" name="文本框 8"/>
            <p:cNvSpPr txBox="1"/>
            <p:nvPr/>
          </p:nvSpPr>
          <p:spPr>
            <a:xfrm>
              <a:off x="9351" y="2014"/>
              <a:ext cx="9502" cy="6832"/>
            </a:xfrm>
            <a:prstGeom prst="rect">
              <a:avLst/>
            </a:prstGeom>
            <a:noFill/>
            <a:ln>
              <a:noFill/>
            </a:ln>
          </p:spPr>
          <p:txBody>
            <a:bodyPr wrap="square" rtlCol="0">
              <a:spAutoFit/>
            </a:bodyPr>
            <a:lstStyle/>
            <a:p>
              <a:pPr algn="ctr"/>
              <a:r>
                <a:rPr lang="en-US" altLang="zh-CN" sz="13800" b="1" dirty="0">
                  <a:solidFill>
                    <a:schemeClr val="tx1">
                      <a:lumMod val="50000"/>
                      <a:lumOff val="50000"/>
                      <a:alpha val="23000"/>
                    </a:schemeClr>
                  </a:solidFill>
                  <a:latin typeface="微软雅黑" panose="020B0503020204020204" pitchFamily="34" charset="-122"/>
                  <a:ea typeface="微软雅黑" panose="020B0503020204020204" pitchFamily="34" charset="-122"/>
                </a:rPr>
                <a:t>PART</a:t>
              </a:r>
            </a:p>
            <a:p>
              <a:pPr algn="ctr"/>
              <a:r>
                <a:rPr lang="en-US" altLang="zh-CN" sz="13800" b="1" dirty="0">
                  <a:solidFill>
                    <a:schemeClr val="tx1">
                      <a:lumMod val="50000"/>
                      <a:lumOff val="50000"/>
                      <a:alpha val="23000"/>
                    </a:schemeClr>
                  </a:solidFill>
                  <a:latin typeface="微软雅黑" panose="020B0503020204020204" pitchFamily="34" charset="-122"/>
                  <a:ea typeface="微软雅黑" panose="020B0503020204020204" pitchFamily="34" charset="-122"/>
                </a:rPr>
                <a:t>FIVE</a:t>
              </a:r>
            </a:p>
          </p:txBody>
        </p:sp>
        <p:sp>
          <p:nvSpPr>
            <p:cNvPr id="2" name="文本框 1"/>
            <p:cNvSpPr txBox="1"/>
            <p:nvPr/>
          </p:nvSpPr>
          <p:spPr>
            <a:xfrm>
              <a:off x="9886" y="4785"/>
              <a:ext cx="8432" cy="1210"/>
            </a:xfrm>
            <a:prstGeom prst="rect">
              <a:avLst/>
            </a:prstGeom>
            <a:solidFill>
              <a:schemeClr val="bg1"/>
            </a:solidFill>
            <a:ln>
              <a:noFill/>
            </a:ln>
          </p:spPr>
          <p:txBody>
            <a:bodyPr wrap="square" rtlCol="0">
              <a:spAutoFit/>
            </a:bodyPr>
            <a:lstStyle/>
            <a:p>
              <a:pPr algn="ctr"/>
              <a:r>
                <a:rPr lang="zh-CN" altLang="en-US" sz="4400" b="1" dirty="0">
                  <a:solidFill>
                    <a:srgbClr val="015593"/>
                  </a:solidFill>
                  <a:latin typeface="微软雅黑" panose="020B0503020204020204" pitchFamily="34" charset="-122"/>
                  <a:ea typeface="微软雅黑" panose="020B0503020204020204" pitchFamily="34" charset="-122"/>
                </a:rPr>
                <a:t>研究进度安排</a:t>
              </a:r>
            </a:p>
          </p:txBody>
        </p:sp>
      </p:gr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nvPicPr>
        <p:blipFill rotWithShape="1">
          <a:blip r:embed="rId3" cstate="print">
            <a:extLst>
              <a:ext uri="{28A0092B-C50C-407E-A947-70E740481C1C}">
                <a14:useLocalDpi xmlns:a14="http://schemas.microsoft.com/office/drawing/2010/main" val="0"/>
              </a:ext>
            </a:extLst>
          </a:blip>
          <a:srcRect r="74655"/>
          <a:stretch>
            <a:fillRect/>
          </a:stretch>
        </p:blipFill>
        <p:spPr>
          <a:xfrm>
            <a:off x="211170" y="6409587"/>
            <a:ext cx="419046" cy="382601"/>
          </a:xfrm>
          <a:prstGeom prst="rect">
            <a:avLst/>
          </a:prstGeom>
        </p:spPr>
      </p:pic>
      <p:sp>
        <p:nvSpPr>
          <p:cNvPr id="41" name="矩形 40"/>
          <p:cNvSpPr/>
          <p:nvPr/>
        </p:nvSpPr>
        <p:spPr>
          <a:xfrm>
            <a:off x="-1" y="675856"/>
            <a:ext cx="12190017" cy="5659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0" name="图片 39"/>
          <p:cNvPicPr>
            <a:picLocks noChangeAspect="1"/>
          </p:cNvPicPr>
          <p:nvPr/>
        </p:nvPicPr>
        <p:blipFill rotWithShape="1">
          <a:blip r:embed="rId4" cstate="print">
            <a:extLst>
              <a:ext uri="{28A0092B-C50C-407E-A947-70E740481C1C}">
                <a14:useLocalDpi xmlns:a14="http://schemas.microsoft.com/office/drawing/2010/main" val="0"/>
              </a:ext>
            </a:extLst>
          </a:blip>
          <a:srcRect r="8707" b="29364"/>
          <a:stretch>
            <a:fillRect/>
          </a:stretch>
        </p:blipFill>
        <p:spPr>
          <a:xfrm>
            <a:off x="1927501" y="6359385"/>
            <a:ext cx="1694637" cy="237702"/>
          </a:xfrm>
          <a:prstGeom prst="rect">
            <a:avLst/>
          </a:prstGeom>
        </p:spPr>
      </p:pic>
      <p:pic>
        <p:nvPicPr>
          <p:cNvPr id="47" name="图片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4905" y="6546467"/>
            <a:ext cx="2050068" cy="303882"/>
          </a:xfrm>
          <a:prstGeom prst="rect">
            <a:avLst/>
          </a:prstGeom>
        </p:spPr>
      </p:pic>
      <p:pic>
        <p:nvPicPr>
          <p:cNvPr id="49" name="图片 48"/>
          <p:cNvPicPr>
            <a:picLocks noChangeAspect="1"/>
          </p:cNvPicPr>
          <p:nvPr/>
        </p:nvPicPr>
        <p:blipFill rotWithShape="1">
          <a:blip r:embed="rId6">
            <a:extLst>
              <a:ext uri="{28A0092B-C50C-407E-A947-70E740481C1C}">
                <a14:useLocalDpi xmlns:a14="http://schemas.microsoft.com/office/drawing/2010/main" val="0"/>
              </a:ext>
            </a:extLst>
          </a:blip>
          <a:srcRect t="16691" b="28718"/>
          <a:stretch>
            <a:fillRect/>
          </a:stretch>
        </p:blipFill>
        <p:spPr>
          <a:xfrm>
            <a:off x="8275190" y="152001"/>
            <a:ext cx="1837662" cy="298381"/>
          </a:xfrm>
          <a:prstGeom prst="rect">
            <a:avLst/>
          </a:prstGeom>
        </p:spPr>
      </p:pic>
      <p:pic>
        <p:nvPicPr>
          <p:cNvPr id="53" name="图片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21801" y="299959"/>
            <a:ext cx="2050069" cy="201803"/>
          </a:xfrm>
          <a:prstGeom prst="rect">
            <a:avLst/>
          </a:prstGeom>
        </p:spPr>
      </p:pic>
      <p:pic>
        <p:nvPicPr>
          <p:cNvPr id="56" name="图片 55"/>
          <p:cNvPicPr>
            <a:picLocks noChangeAspect="1"/>
          </p:cNvPicPr>
          <p:nvPr/>
        </p:nvPicPr>
        <p:blipFill rotWithShape="1">
          <a:blip r:embed="rId8">
            <a:extLst>
              <a:ext uri="{28A0092B-C50C-407E-A947-70E740481C1C}">
                <a14:useLocalDpi xmlns:a14="http://schemas.microsoft.com/office/drawing/2010/main" val="0"/>
              </a:ext>
            </a:extLst>
          </a:blip>
          <a:srcRect t="23988" b="29004"/>
          <a:stretch>
            <a:fillRect/>
          </a:stretch>
        </p:blipFill>
        <p:spPr>
          <a:xfrm>
            <a:off x="9861006" y="6454463"/>
            <a:ext cx="1040211" cy="295903"/>
          </a:xfrm>
          <a:prstGeom prst="rect">
            <a:avLst/>
          </a:prstGeom>
        </p:spPr>
      </p:pic>
      <p:pic>
        <p:nvPicPr>
          <p:cNvPr id="58" name="图片 5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07018" y="6492163"/>
            <a:ext cx="1343058" cy="274484"/>
          </a:xfrm>
          <a:prstGeom prst="rect">
            <a:avLst/>
          </a:prstGeom>
        </p:spPr>
      </p:pic>
      <p:pic>
        <p:nvPicPr>
          <p:cNvPr id="60" name="图片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6110" y="6588306"/>
            <a:ext cx="1367838" cy="211422"/>
          </a:xfrm>
          <a:prstGeom prst="rect">
            <a:avLst/>
          </a:prstGeom>
        </p:spPr>
      </p:pic>
      <p:pic>
        <p:nvPicPr>
          <p:cNvPr id="14337" name="图片 1433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0216" y="6364732"/>
            <a:ext cx="1367838" cy="291950"/>
          </a:xfrm>
          <a:prstGeom prst="rect">
            <a:avLst/>
          </a:prstGeom>
        </p:spPr>
      </p:pic>
      <p:pic>
        <p:nvPicPr>
          <p:cNvPr id="3" name="图片 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858357" y="118022"/>
            <a:ext cx="2144602" cy="298380"/>
          </a:xfrm>
          <a:prstGeom prst="rect">
            <a:avLst/>
          </a:prstGeom>
        </p:spPr>
      </p:pic>
      <p:sp>
        <p:nvSpPr>
          <p:cNvPr id="4" name="灯片编号占位符 3"/>
          <p:cNvSpPr>
            <a:spLocks noGrp="1"/>
          </p:cNvSpPr>
          <p:nvPr>
            <p:ph type="sldNum" sz="quarter" idx="12"/>
          </p:nvPr>
        </p:nvSpPr>
        <p:spPr>
          <a:xfrm>
            <a:off x="9558159" y="6395265"/>
            <a:ext cx="406399" cy="365125"/>
          </a:xfrm>
        </p:spPr>
        <p:txBody>
          <a:bodyPr/>
          <a:lstStyle/>
          <a:p>
            <a:pPr algn="ctr"/>
            <a:fld id="{E6329250-19B9-45B5-80A8-D3AAE73B16B3}" type="slidenum">
              <a:rPr lang="zh-CN" altLang="en-US" sz="1400" b="1" smtClean="0">
                <a:solidFill>
                  <a:schemeClr val="bg1"/>
                </a:solidFill>
              </a:rPr>
              <a:t>18</a:t>
            </a:fld>
            <a:endParaRPr lang="zh-CN" altLang="en-US" sz="1400" b="1" dirty="0">
              <a:solidFill>
                <a:schemeClr val="bg1"/>
              </a:solidFill>
            </a:endParaRPr>
          </a:p>
        </p:txBody>
      </p:sp>
      <p:sp>
        <p:nvSpPr>
          <p:cNvPr id="61" name="文本框 60"/>
          <p:cNvSpPr txBox="1"/>
          <p:nvPr/>
        </p:nvSpPr>
        <p:spPr>
          <a:xfrm>
            <a:off x="211170" y="89599"/>
            <a:ext cx="8486240" cy="523220"/>
          </a:xfrm>
          <a:prstGeom prst="rect">
            <a:avLst/>
          </a:prstGeom>
          <a:noFill/>
        </p:spPr>
        <p:txBody>
          <a:bodyPr wrap="square">
            <a:spAutoFit/>
          </a:bodyPr>
          <a:lstStyle/>
          <a:p>
            <a:pPr marL="0" indent="0">
              <a:buFont typeface="Arial" panose="020B0604020202020204" pitchFamily="34" charset="0"/>
              <a:buNone/>
            </a:pPr>
            <a:r>
              <a:rPr lang="en-US" altLang="zh-CN" sz="2800" b="1" dirty="0">
                <a:solidFill>
                  <a:schemeClr val="bg1"/>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05  </a:t>
            </a:r>
            <a:r>
              <a:rPr lang="zh-CN" altLang="en-US" sz="2800" b="1" dirty="0">
                <a:solidFill>
                  <a:schemeClr val="bg1"/>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研究进度安排</a:t>
            </a:r>
            <a:endParaRPr lang="en-US" altLang="zh-CN" sz="2800" b="1" dirty="0">
              <a:solidFill>
                <a:schemeClr val="bg1"/>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endParaRPr>
          </a:p>
        </p:txBody>
      </p:sp>
      <p:grpSp>
        <p:nvGrpSpPr>
          <p:cNvPr id="17" name="组合 16"/>
          <p:cNvGrpSpPr/>
          <p:nvPr/>
        </p:nvGrpSpPr>
        <p:grpSpPr>
          <a:xfrm>
            <a:off x="1993719" y="3315718"/>
            <a:ext cx="570189" cy="570189"/>
            <a:chOff x="761746" y="3421223"/>
            <a:chExt cx="760252" cy="760252"/>
          </a:xfrm>
        </p:grpSpPr>
        <p:sp>
          <p:nvSpPr>
            <p:cNvPr id="18" name="椭圆 17"/>
            <p:cNvSpPr/>
            <p:nvPr/>
          </p:nvSpPr>
          <p:spPr>
            <a:xfrm>
              <a:off x="761746" y="3421223"/>
              <a:ext cx="760252" cy="760252"/>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椭圆 18"/>
            <p:cNvSpPr/>
            <p:nvPr/>
          </p:nvSpPr>
          <p:spPr>
            <a:xfrm>
              <a:off x="960692" y="3620169"/>
              <a:ext cx="362360" cy="362360"/>
            </a:xfrm>
            <a:prstGeom prst="ellipse">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20" name="矩形 19"/>
          <p:cNvSpPr/>
          <p:nvPr/>
        </p:nvSpPr>
        <p:spPr>
          <a:xfrm>
            <a:off x="3371534" y="3900602"/>
            <a:ext cx="985655" cy="43598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accent1">
                    <a:lumMod val="75000"/>
                  </a:schemeClr>
                </a:solidFill>
                <a:latin typeface="Agency FB" panose="020B0503020202020204" pitchFamily="34" charset="0"/>
              </a:rPr>
              <a:t>Step 01</a:t>
            </a:r>
            <a:endParaRPr lang="zh-CN" altLang="en-US" dirty="0">
              <a:solidFill>
                <a:schemeClr val="accent1">
                  <a:lumMod val="75000"/>
                </a:schemeClr>
              </a:solidFill>
              <a:latin typeface="Agency FB" panose="020B0503020202020204" pitchFamily="34" charset="0"/>
            </a:endParaRPr>
          </a:p>
        </p:txBody>
      </p:sp>
      <p:sp>
        <p:nvSpPr>
          <p:cNvPr id="21" name="椭圆 20"/>
          <p:cNvSpPr/>
          <p:nvPr/>
        </p:nvSpPr>
        <p:spPr>
          <a:xfrm>
            <a:off x="2055045" y="2343710"/>
            <a:ext cx="447545" cy="447545"/>
          </a:xfrm>
          <a:prstGeom prst="ellipse">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350" dirty="0">
                <a:latin typeface="Agency FB" panose="020B0503020202020204" pitchFamily="34" charset="0"/>
              </a:rPr>
              <a:t>Start</a:t>
            </a:r>
            <a:endParaRPr lang="zh-CN" altLang="en-US" sz="1350" dirty="0">
              <a:latin typeface="Agency FB" panose="020B0503020202020204" pitchFamily="34" charset="0"/>
            </a:endParaRPr>
          </a:p>
        </p:txBody>
      </p:sp>
      <p:sp>
        <p:nvSpPr>
          <p:cNvPr id="22" name="矩形 21"/>
          <p:cNvSpPr/>
          <p:nvPr/>
        </p:nvSpPr>
        <p:spPr>
          <a:xfrm>
            <a:off x="6452169" y="3900602"/>
            <a:ext cx="985655" cy="43598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bg2">
                    <a:lumMod val="25000"/>
                  </a:schemeClr>
                </a:solidFill>
                <a:latin typeface="Agency FB" panose="020B0503020202020204" pitchFamily="34" charset="0"/>
              </a:rPr>
              <a:t>Step 03</a:t>
            </a:r>
            <a:endParaRPr lang="zh-CN" altLang="en-US" dirty="0">
              <a:solidFill>
                <a:schemeClr val="bg2">
                  <a:lumMod val="25000"/>
                </a:schemeClr>
              </a:solidFill>
              <a:latin typeface="Agency FB" panose="020B0503020202020204" pitchFamily="34" charset="0"/>
            </a:endParaRPr>
          </a:p>
        </p:txBody>
      </p:sp>
      <p:sp>
        <p:nvSpPr>
          <p:cNvPr id="24" name="矩形 23"/>
          <p:cNvSpPr/>
          <p:nvPr/>
        </p:nvSpPr>
        <p:spPr>
          <a:xfrm>
            <a:off x="4906398" y="738430"/>
            <a:ext cx="985655" cy="43598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bg2">
                    <a:lumMod val="25000"/>
                  </a:schemeClr>
                </a:solidFill>
                <a:latin typeface="Agency FB" panose="020B0503020202020204" pitchFamily="34" charset="0"/>
              </a:rPr>
              <a:t>Step 02</a:t>
            </a:r>
            <a:endParaRPr lang="zh-CN" altLang="en-US" dirty="0">
              <a:solidFill>
                <a:schemeClr val="bg2">
                  <a:lumMod val="25000"/>
                </a:schemeClr>
              </a:solidFill>
              <a:latin typeface="Agency FB" panose="020B0503020202020204" pitchFamily="34" charset="0"/>
            </a:endParaRPr>
          </a:p>
        </p:txBody>
      </p:sp>
      <p:sp>
        <p:nvSpPr>
          <p:cNvPr id="25" name="矩形 24"/>
          <p:cNvSpPr/>
          <p:nvPr/>
        </p:nvSpPr>
        <p:spPr>
          <a:xfrm>
            <a:off x="8000388" y="733545"/>
            <a:ext cx="985655" cy="43598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accent1">
                    <a:lumMod val="75000"/>
                  </a:schemeClr>
                </a:solidFill>
                <a:latin typeface="Agency FB" panose="020B0503020202020204" pitchFamily="34" charset="0"/>
              </a:rPr>
              <a:t>Step 04</a:t>
            </a:r>
            <a:endParaRPr lang="zh-CN" altLang="en-US" dirty="0">
              <a:solidFill>
                <a:schemeClr val="accent1">
                  <a:lumMod val="75000"/>
                </a:schemeClr>
              </a:solidFill>
              <a:latin typeface="Agency FB" panose="020B0503020202020204" pitchFamily="34" charset="0"/>
            </a:endParaRPr>
          </a:p>
        </p:txBody>
      </p:sp>
      <p:sp>
        <p:nvSpPr>
          <p:cNvPr id="26" name="椭圆 25"/>
          <p:cNvSpPr/>
          <p:nvPr/>
        </p:nvSpPr>
        <p:spPr>
          <a:xfrm>
            <a:off x="9665307" y="4412521"/>
            <a:ext cx="447545" cy="447545"/>
          </a:xfrm>
          <a:prstGeom prst="ellipse">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350" dirty="0">
                <a:latin typeface="Agency FB" panose="020B0503020202020204" pitchFamily="34" charset="0"/>
              </a:rPr>
              <a:t>Finish</a:t>
            </a:r>
            <a:endParaRPr lang="zh-CN" altLang="en-US" sz="1350" dirty="0">
              <a:latin typeface="Agency FB" panose="020B0503020202020204" pitchFamily="34" charset="0"/>
            </a:endParaRPr>
          </a:p>
        </p:txBody>
      </p:sp>
      <p:sp>
        <p:nvSpPr>
          <p:cNvPr id="27" name="TextBox 28"/>
          <p:cNvSpPr txBox="1"/>
          <p:nvPr/>
        </p:nvSpPr>
        <p:spPr>
          <a:xfrm>
            <a:off x="4589505" y="1204569"/>
            <a:ext cx="1689998" cy="369332"/>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sz="2400" b="1" dirty="0">
                <a:solidFill>
                  <a:schemeClr val="bg2">
                    <a:lumMod val="25000"/>
                  </a:schemeClr>
                </a:solidFill>
              </a:rPr>
              <a:t>实验验证</a:t>
            </a:r>
          </a:p>
        </p:txBody>
      </p:sp>
      <p:sp>
        <p:nvSpPr>
          <p:cNvPr id="28" name="TextBox 29"/>
          <p:cNvSpPr txBox="1"/>
          <p:nvPr/>
        </p:nvSpPr>
        <p:spPr>
          <a:xfrm>
            <a:off x="4071488" y="1968602"/>
            <a:ext cx="2938142" cy="1301447"/>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gn="l">
              <a:lnSpc>
                <a:spcPct val="120000"/>
              </a:lnSpc>
            </a:pPr>
            <a:r>
              <a:rPr lang="zh-CN" altLang="en-US" dirty="0">
                <a:solidFill>
                  <a:schemeClr val="tx1"/>
                </a:solidFill>
              </a:rPr>
              <a:t> 分析数据集数据特点，进行词向量训练等预处理，并对数据集做好划分（训练集、验证集、测试集）。</a:t>
            </a:r>
            <a:endParaRPr lang="en-US" altLang="zh-CN" dirty="0">
              <a:solidFill>
                <a:schemeClr val="tx1"/>
              </a:solidFill>
            </a:endParaRPr>
          </a:p>
        </p:txBody>
      </p:sp>
      <p:sp>
        <p:nvSpPr>
          <p:cNvPr id="29" name="TextBox 28"/>
          <p:cNvSpPr txBox="1"/>
          <p:nvPr/>
        </p:nvSpPr>
        <p:spPr>
          <a:xfrm>
            <a:off x="7634861" y="1201586"/>
            <a:ext cx="1689998" cy="369332"/>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sz="2400" b="1" dirty="0">
                <a:solidFill>
                  <a:schemeClr val="accent1">
                    <a:lumMod val="75000"/>
                  </a:schemeClr>
                </a:solidFill>
              </a:rPr>
              <a:t>撰写论文</a:t>
            </a:r>
          </a:p>
        </p:txBody>
      </p:sp>
      <p:sp>
        <p:nvSpPr>
          <p:cNvPr id="30" name="TextBox 29"/>
          <p:cNvSpPr txBox="1"/>
          <p:nvPr/>
        </p:nvSpPr>
        <p:spPr>
          <a:xfrm>
            <a:off x="7612814" y="2077261"/>
            <a:ext cx="2016758" cy="969048"/>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ct val="120000"/>
              </a:lnSpc>
            </a:pPr>
            <a:r>
              <a:rPr lang="zh-CN" altLang="en-US" dirty="0">
                <a:solidFill>
                  <a:schemeClr val="tx1"/>
                </a:solidFill>
              </a:rPr>
              <a:t>完成模型测试、评价，以及论文撰写，准备毕业答辩。</a:t>
            </a:r>
          </a:p>
        </p:txBody>
      </p:sp>
      <p:sp>
        <p:nvSpPr>
          <p:cNvPr id="31" name="TextBox 28"/>
          <p:cNvSpPr txBox="1"/>
          <p:nvPr/>
        </p:nvSpPr>
        <p:spPr>
          <a:xfrm>
            <a:off x="3019358" y="4287505"/>
            <a:ext cx="1689998" cy="369332"/>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sz="2400" b="1" dirty="0">
                <a:solidFill>
                  <a:schemeClr val="accent1">
                    <a:lumMod val="75000"/>
                  </a:schemeClr>
                </a:solidFill>
              </a:rPr>
              <a:t>课题研究</a:t>
            </a:r>
          </a:p>
        </p:txBody>
      </p:sp>
      <p:sp>
        <p:nvSpPr>
          <p:cNvPr id="32" name="TextBox 28"/>
          <p:cNvSpPr txBox="1"/>
          <p:nvPr/>
        </p:nvSpPr>
        <p:spPr>
          <a:xfrm>
            <a:off x="6177833" y="4313309"/>
            <a:ext cx="1689998" cy="369332"/>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sz="2400" b="1" dirty="0">
                <a:solidFill>
                  <a:schemeClr val="bg2">
                    <a:lumMod val="25000"/>
                  </a:schemeClr>
                </a:solidFill>
              </a:rPr>
              <a:t>检查调整</a:t>
            </a:r>
          </a:p>
        </p:txBody>
      </p:sp>
      <p:sp>
        <p:nvSpPr>
          <p:cNvPr id="33" name="TextBox 29"/>
          <p:cNvSpPr txBox="1"/>
          <p:nvPr/>
        </p:nvSpPr>
        <p:spPr>
          <a:xfrm>
            <a:off x="5892053" y="5136575"/>
            <a:ext cx="2539068" cy="996315"/>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ct val="120000"/>
              </a:lnSpc>
              <a:spcBef>
                <a:spcPts val="450"/>
              </a:spcBef>
            </a:pPr>
            <a:r>
              <a:rPr lang="zh-CN" altLang="en-US" dirty="0">
                <a:solidFill>
                  <a:schemeClr val="tx1"/>
                </a:solidFill>
              </a:rPr>
              <a:t>根据实验遇到的问题，调整实验方法，改进模型结构，提升实验效果。</a:t>
            </a:r>
          </a:p>
        </p:txBody>
      </p:sp>
      <p:grpSp>
        <p:nvGrpSpPr>
          <p:cNvPr id="34" name="组合 33"/>
          <p:cNvGrpSpPr/>
          <p:nvPr/>
        </p:nvGrpSpPr>
        <p:grpSpPr>
          <a:xfrm>
            <a:off x="8200213" y="3327193"/>
            <a:ext cx="570189" cy="570189"/>
            <a:chOff x="8892954" y="3421223"/>
            <a:chExt cx="760252" cy="760252"/>
          </a:xfrm>
        </p:grpSpPr>
        <p:sp>
          <p:nvSpPr>
            <p:cNvPr id="35" name="椭圆 34"/>
            <p:cNvSpPr/>
            <p:nvPr/>
          </p:nvSpPr>
          <p:spPr>
            <a:xfrm>
              <a:off x="8892954" y="3421223"/>
              <a:ext cx="760252" cy="760252"/>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椭圆 35"/>
            <p:cNvSpPr/>
            <p:nvPr/>
          </p:nvSpPr>
          <p:spPr>
            <a:xfrm>
              <a:off x="9091900" y="3620169"/>
              <a:ext cx="362360" cy="362360"/>
            </a:xfrm>
            <a:prstGeom prst="ellipse">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38" name="矩形 37"/>
          <p:cNvSpPr/>
          <p:nvPr/>
        </p:nvSpPr>
        <p:spPr>
          <a:xfrm>
            <a:off x="8678845" y="3577462"/>
            <a:ext cx="1111966" cy="69651"/>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9" name="椭圆 38"/>
          <p:cNvSpPr/>
          <p:nvPr/>
        </p:nvSpPr>
        <p:spPr>
          <a:xfrm>
            <a:off x="9753480" y="3462914"/>
            <a:ext cx="271770" cy="27177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2" name="组合 41"/>
          <p:cNvGrpSpPr/>
          <p:nvPr/>
        </p:nvGrpSpPr>
        <p:grpSpPr>
          <a:xfrm>
            <a:off x="6659896" y="3327193"/>
            <a:ext cx="570189" cy="570189"/>
            <a:chOff x="6839197" y="3421223"/>
            <a:chExt cx="760252" cy="760252"/>
          </a:xfrm>
        </p:grpSpPr>
        <p:sp>
          <p:nvSpPr>
            <p:cNvPr id="43" name="椭圆 42"/>
            <p:cNvSpPr/>
            <p:nvPr/>
          </p:nvSpPr>
          <p:spPr>
            <a:xfrm>
              <a:off x="6839197" y="3421223"/>
              <a:ext cx="760252" cy="760252"/>
            </a:xfrm>
            <a:prstGeom prst="ellipse">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4" name="椭圆 43"/>
            <p:cNvSpPr/>
            <p:nvPr/>
          </p:nvSpPr>
          <p:spPr>
            <a:xfrm>
              <a:off x="7038143" y="3620169"/>
              <a:ext cx="362360" cy="36236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5" name="矩形 44"/>
          <p:cNvSpPr/>
          <p:nvPr/>
        </p:nvSpPr>
        <p:spPr>
          <a:xfrm>
            <a:off x="7216121" y="3577462"/>
            <a:ext cx="1215000" cy="69651"/>
          </a:xfrm>
          <a:prstGeom prst="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6" name="组合 45"/>
          <p:cNvGrpSpPr/>
          <p:nvPr/>
        </p:nvGrpSpPr>
        <p:grpSpPr>
          <a:xfrm>
            <a:off x="5119579" y="3327193"/>
            <a:ext cx="570189" cy="570189"/>
            <a:chOff x="4785440" y="3421223"/>
            <a:chExt cx="760252" cy="760252"/>
          </a:xfrm>
        </p:grpSpPr>
        <p:sp>
          <p:nvSpPr>
            <p:cNvPr id="48" name="椭圆 47"/>
            <p:cNvSpPr/>
            <p:nvPr/>
          </p:nvSpPr>
          <p:spPr>
            <a:xfrm>
              <a:off x="4785440" y="3421223"/>
              <a:ext cx="760252" cy="760252"/>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椭圆 49"/>
            <p:cNvSpPr/>
            <p:nvPr/>
          </p:nvSpPr>
          <p:spPr>
            <a:xfrm>
              <a:off x="4984386" y="3620169"/>
              <a:ext cx="362360" cy="362360"/>
            </a:xfrm>
            <a:prstGeom prst="ellipse">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1" name="矩形 50"/>
          <p:cNvSpPr/>
          <p:nvPr/>
        </p:nvSpPr>
        <p:spPr>
          <a:xfrm>
            <a:off x="5630075" y="3577462"/>
            <a:ext cx="1215000" cy="69651"/>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2" name="组合 51"/>
          <p:cNvGrpSpPr/>
          <p:nvPr/>
        </p:nvGrpSpPr>
        <p:grpSpPr>
          <a:xfrm>
            <a:off x="3579259" y="3327193"/>
            <a:ext cx="570189" cy="570189"/>
            <a:chOff x="2731683" y="3421223"/>
            <a:chExt cx="760252" cy="760252"/>
          </a:xfrm>
        </p:grpSpPr>
        <p:sp>
          <p:nvSpPr>
            <p:cNvPr id="54" name="椭圆 53"/>
            <p:cNvSpPr/>
            <p:nvPr/>
          </p:nvSpPr>
          <p:spPr>
            <a:xfrm>
              <a:off x="2731683" y="3421223"/>
              <a:ext cx="760252" cy="760252"/>
            </a:xfrm>
            <a:prstGeom prst="ellipse">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5" name="椭圆 54"/>
            <p:cNvSpPr/>
            <p:nvPr/>
          </p:nvSpPr>
          <p:spPr>
            <a:xfrm>
              <a:off x="2930629" y="3620169"/>
              <a:ext cx="362360" cy="36236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7" name="矩形 56"/>
          <p:cNvSpPr/>
          <p:nvPr/>
        </p:nvSpPr>
        <p:spPr>
          <a:xfrm>
            <a:off x="4094825" y="3577462"/>
            <a:ext cx="1215000" cy="69651"/>
          </a:xfrm>
          <a:prstGeom prst="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9" name="矩形 58"/>
          <p:cNvSpPr/>
          <p:nvPr/>
        </p:nvSpPr>
        <p:spPr>
          <a:xfrm>
            <a:off x="2566766" y="3577462"/>
            <a:ext cx="1215000" cy="69651"/>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62" name="直接连接符 61"/>
          <p:cNvCxnSpPr/>
          <p:nvPr/>
        </p:nvCxnSpPr>
        <p:spPr>
          <a:xfrm flipV="1">
            <a:off x="2278811" y="2996274"/>
            <a:ext cx="0" cy="597158"/>
          </a:xfrm>
          <a:prstGeom prst="line">
            <a:avLst/>
          </a:prstGeom>
          <a:ln w="28575">
            <a:solidFill>
              <a:schemeClr val="bg2">
                <a:lumMod val="7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9889365" y="3598801"/>
            <a:ext cx="0" cy="597158"/>
          </a:xfrm>
          <a:prstGeom prst="line">
            <a:avLst/>
          </a:prstGeom>
          <a:ln w="28575">
            <a:solidFill>
              <a:schemeClr val="bg2">
                <a:lumMod val="7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3119867" y="4701811"/>
            <a:ext cx="2030332" cy="338554"/>
          </a:xfrm>
          <a:prstGeom prst="rect">
            <a:avLst/>
          </a:prstGeom>
          <a:noFill/>
        </p:spPr>
        <p:txBody>
          <a:bodyPr wrap="square" rtlCol="0">
            <a:spAutoFit/>
          </a:bodyPr>
          <a:lstStyle/>
          <a:p>
            <a:r>
              <a:rPr lang="en-US" altLang="zh-CN" sz="1600" b="1" dirty="0">
                <a:solidFill>
                  <a:srgbClr val="FF0000"/>
                </a:solidFill>
                <a:latin typeface="Times New Roman" panose="02020603050405020304" pitchFamily="18" charset="0"/>
                <a:cs typeface="Times New Roman" panose="02020603050405020304" pitchFamily="18" charset="0"/>
              </a:rPr>
              <a:t>2022.09-2022.11</a:t>
            </a:r>
            <a:endParaRPr lang="zh-CN" altLang="en-US" sz="1600" b="1" dirty="0">
              <a:solidFill>
                <a:srgbClr val="FF0000"/>
              </a:solidFill>
              <a:latin typeface="Times New Roman" panose="02020603050405020304" pitchFamily="18" charset="0"/>
              <a:cs typeface="Times New Roman" panose="02020603050405020304" pitchFamily="18" charset="0"/>
            </a:endParaRPr>
          </a:p>
        </p:txBody>
      </p:sp>
      <p:sp>
        <p:nvSpPr>
          <p:cNvPr id="65" name="文本框 64"/>
          <p:cNvSpPr txBox="1"/>
          <p:nvPr/>
        </p:nvSpPr>
        <p:spPr>
          <a:xfrm>
            <a:off x="4622909" y="1635663"/>
            <a:ext cx="2263676" cy="338554"/>
          </a:xfrm>
          <a:prstGeom prst="rect">
            <a:avLst/>
          </a:prstGeom>
          <a:noFill/>
        </p:spPr>
        <p:txBody>
          <a:bodyPr wrap="square" rtlCol="0">
            <a:spAutoFit/>
          </a:bodyPr>
          <a:lstStyle/>
          <a:p>
            <a:r>
              <a:rPr lang="en-US" altLang="zh-CN" sz="1600" b="1" dirty="0">
                <a:solidFill>
                  <a:srgbClr val="FF0000"/>
                </a:solidFill>
                <a:latin typeface="Times New Roman" panose="02020603050405020304" pitchFamily="18" charset="0"/>
                <a:cs typeface="Times New Roman" panose="02020603050405020304" pitchFamily="18" charset="0"/>
              </a:rPr>
              <a:t>2022.12-2023.04</a:t>
            </a:r>
            <a:endParaRPr lang="zh-CN" altLang="en-US" sz="1600" b="1" dirty="0">
              <a:solidFill>
                <a:srgbClr val="FF0000"/>
              </a:solidFill>
              <a:latin typeface="Times New Roman" panose="02020603050405020304" pitchFamily="18" charset="0"/>
              <a:cs typeface="Times New Roman" panose="02020603050405020304" pitchFamily="18" charset="0"/>
            </a:endParaRPr>
          </a:p>
        </p:txBody>
      </p:sp>
      <p:sp>
        <p:nvSpPr>
          <p:cNvPr id="66" name="文本框 65"/>
          <p:cNvSpPr txBox="1"/>
          <p:nvPr/>
        </p:nvSpPr>
        <p:spPr>
          <a:xfrm>
            <a:off x="6187951" y="4740331"/>
            <a:ext cx="1911880" cy="338554"/>
          </a:xfrm>
          <a:prstGeom prst="rect">
            <a:avLst/>
          </a:prstGeom>
          <a:noFill/>
        </p:spPr>
        <p:txBody>
          <a:bodyPr wrap="square" rtlCol="0">
            <a:spAutoFit/>
          </a:bodyPr>
          <a:lstStyle/>
          <a:p>
            <a:r>
              <a:rPr lang="en-US" altLang="zh-CN" sz="1600" b="1" dirty="0">
                <a:solidFill>
                  <a:srgbClr val="FF0000"/>
                </a:solidFill>
                <a:latin typeface="Times New Roman" panose="02020603050405020304" pitchFamily="18" charset="0"/>
                <a:cs typeface="Times New Roman" panose="02020603050405020304" pitchFamily="18" charset="0"/>
              </a:rPr>
              <a:t>2023.05-2023.11</a:t>
            </a:r>
            <a:endParaRPr lang="zh-CN" altLang="en-US" sz="1600" b="1" dirty="0">
              <a:solidFill>
                <a:srgbClr val="FF0000"/>
              </a:solidFill>
              <a:latin typeface="Times New Roman" panose="02020603050405020304" pitchFamily="18" charset="0"/>
              <a:cs typeface="Times New Roman" panose="02020603050405020304" pitchFamily="18" charset="0"/>
            </a:endParaRPr>
          </a:p>
        </p:txBody>
      </p:sp>
      <p:sp>
        <p:nvSpPr>
          <p:cNvPr id="67" name="文本框 66"/>
          <p:cNvSpPr txBox="1"/>
          <p:nvPr/>
        </p:nvSpPr>
        <p:spPr>
          <a:xfrm>
            <a:off x="7768541" y="1623817"/>
            <a:ext cx="1929859" cy="338554"/>
          </a:xfrm>
          <a:prstGeom prst="rect">
            <a:avLst/>
          </a:prstGeom>
          <a:noFill/>
        </p:spPr>
        <p:txBody>
          <a:bodyPr wrap="square" rtlCol="0">
            <a:spAutoFit/>
          </a:bodyPr>
          <a:lstStyle/>
          <a:p>
            <a:r>
              <a:rPr lang="en-US" altLang="zh-CN" sz="1600" b="1" dirty="0">
                <a:solidFill>
                  <a:srgbClr val="FF0000"/>
                </a:solidFill>
                <a:latin typeface="Times New Roman" panose="02020603050405020304" pitchFamily="18" charset="0"/>
                <a:cs typeface="Times New Roman" panose="02020603050405020304" pitchFamily="18" charset="0"/>
              </a:rPr>
              <a:t>2023.12-2024.06</a:t>
            </a:r>
            <a:endParaRPr lang="zh-CN" altLang="en-US" sz="1600" b="1" dirty="0">
              <a:solidFill>
                <a:srgbClr val="FF0000"/>
              </a:solidFill>
              <a:latin typeface="Times New Roman" panose="02020603050405020304" pitchFamily="18" charset="0"/>
              <a:cs typeface="Times New Roman" panose="02020603050405020304" pitchFamily="18" charset="0"/>
            </a:endParaRPr>
          </a:p>
        </p:txBody>
      </p:sp>
      <p:sp>
        <p:nvSpPr>
          <p:cNvPr id="68" name="TextBox 29"/>
          <p:cNvSpPr txBox="1"/>
          <p:nvPr/>
        </p:nvSpPr>
        <p:spPr>
          <a:xfrm>
            <a:off x="2584166" y="4964397"/>
            <a:ext cx="2697311" cy="1328420"/>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ct val="120000"/>
              </a:lnSpc>
              <a:spcBef>
                <a:spcPts val="450"/>
              </a:spcBef>
            </a:pPr>
            <a:r>
              <a:rPr lang="zh-CN" altLang="en-US" dirty="0">
                <a:solidFill>
                  <a:schemeClr val="tx1"/>
                </a:solidFill>
              </a:rPr>
              <a:t>搜集实体关系抽取数据资料，阅读国内外研究相关文献，了解实体关系抽取以及神经网络模型。</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nvPicPr>
        <p:blipFill rotWithShape="1">
          <a:blip r:embed="rId2" cstate="print">
            <a:extLst>
              <a:ext uri="{28A0092B-C50C-407E-A947-70E740481C1C}">
                <a14:useLocalDpi xmlns:a14="http://schemas.microsoft.com/office/drawing/2010/main" val="0"/>
              </a:ext>
            </a:extLst>
          </a:blip>
          <a:srcRect r="74655"/>
          <a:stretch>
            <a:fillRect/>
          </a:stretch>
        </p:blipFill>
        <p:spPr>
          <a:xfrm>
            <a:off x="211170" y="6409587"/>
            <a:ext cx="419046" cy="382601"/>
          </a:xfrm>
          <a:prstGeom prst="rect">
            <a:avLst/>
          </a:prstGeom>
        </p:spPr>
      </p:pic>
      <p:sp>
        <p:nvSpPr>
          <p:cNvPr id="41" name="矩形 40"/>
          <p:cNvSpPr/>
          <p:nvPr/>
        </p:nvSpPr>
        <p:spPr>
          <a:xfrm>
            <a:off x="1904" y="681571"/>
            <a:ext cx="12190017" cy="5659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2" name="直接连接符 51"/>
          <p:cNvCxnSpPr/>
          <p:nvPr/>
        </p:nvCxnSpPr>
        <p:spPr>
          <a:xfrm flipV="1">
            <a:off x="-2" y="1039605"/>
            <a:ext cx="12192002" cy="504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40" name="图片 39"/>
          <p:cNvPicPr>
            <a:picLocks noChangeAspect="1"/>
          </p:cNvPicPr>
          <p:nvPr/>
        </p:nvPicPr>
        <p:blipFill rotWithShape="1">
          <a:blip r:embed="rId3" cstate="print">
            <a:extLst>
              <a:ext uri="{28A0092B-C50C-407E-A947-70E740481C1C}">
                <a14:useLocalDpi xmlns:a14="http://schemas.microsoft.com/office/drawing/2010/main" val="0"/>
              </a:ext>
            </a:extLst>
          </a:blip>
          <a:srcRect r="8707" b="29364"/>
          <a:stretch>
            <a:fillRect/>
          </a:stretch>
        </p:blipFill>
        <p:spPr>
          <a:xfrm>
            <a:off x="1927501" y="6359385"/>
            <a:ext cx="1694637" cy="237702"/>
          </a:xfrm>
          <a:prstGeom prst="rect">
            <a:avLst/>
          </a:prstGeom>
        </p:spPr>
      </p:pic>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4905" y="6546467"/>
            <a:ext cx="2050068" cy="303882"/>
          </a:xfrm>
          <a:prstGeom prst="rect">
            <a:avLst/>
          </a:prstGeom>
        </p:spPr>
      </p:pic>
      <p:pic>
        <p:nvPicPr>
          <p:cNvPr id="49" name="图片 48"/>
          <p:cNvPicPr>
            <a:picLocks noChangeAspect="1"/>
          </p:cNvPicPr>
          <p:nvPr/>
        </p:nvPicPr>
        <p:blipFill rotWithShape="1">
          <a:blip r:embed="rId5">
            <a:extLst>
              <a:ext uri="{28A0092B-C50C-407E-A947-70E740481C1C}">
                <a14:useLocalDpi xmlns:a14="http://schemas.microsoft.com/office/drawing/2010/main" val="0"/>
              </a:ext>
            </a:extLst>
          </a:blip>
          <a:srcRect t="16691" b="28718"/>
          <a:stretch>
            <a:fillRect/>
          </a:stretch>
        </p:blipFill>
        <p:spPr>
          <a:xfrm>
            <a:off x="8275190" y="152001"/>
            <a:ext cx="1837662" cy="298381"/>
          </a:xfrm>
          <a:prstGeom prst="rect">
            <a:avLst/>
          </a:prstGeom>
        </p:spPr>
      </p:pic>
      <p:pic>
        <p:nvPicPr>
          <p:cNvPr id="53" name="图片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21801" y="299959"/>
            <a:ext cx="2050069" cy="201803"/>
          </a:xfrm>
          <a:prstGeom prst="rect">
            <a:avLst/>
          </a:prstGeom>
        </p:spPr>
      </p:pic>
      <p:pic>
        <p:nvPicPr>
          <p:cNvPr id="56" name="图片 55"/>
          <p:cNvPicPr>
            <a:picLocks noChangeAspect="1"/>
          </p:cNvPicPr>
          <p:nvPr/>
        </p:nvPicPr>
        <p:blipFill rotWithShape="1">
          <a:blip r:embed="rId7">
            <a:extLst>
              <a:ext uri="{28A0092B-C50C-407E-A947-70E740481C1C}">
                <a14:useLocalDpi xmlns:a14="http://schemas.microsoft.com/office/drawing/2010/main" val="0"/>
              </a:ext>
            </a:extLst>
          </a:blip>
          <a:srcRect t="23988" b="29004"/>
          <a:stretch>
            <a:fillRect/>
          </a:stretch>
        </p:blipFill>
        <p:spPr>
          <a:xfrm>
            <a:off x="9861006" y="6454463"/>
            <a:ext cx="1040211" cy="295903"/>
          </a:xfrm>
          <a:prstGeom prst="rect">
            <a:avLst/>
          </a:prstGeom>
        </p:spPr>
      </p:pic>
      <p:pic>
        <p:nvPicPr>
          <p:cNvPr id="58" name="图片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07018" y="6492163"/>
            <a:ext cx="1343058" cy="274484"/>
          </a:xfrm>
          <a:prstGeom prst="rect">
            <a:avLst/>
          </a:prstGeom>
        </p:spPr>
      </p:pic>
      <p:pic>
        <p:nvPicPr>
          <p:cNvPr id="60" name="图片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6110" y="6588306"/>
            <a:ext cx="1367838" cy="211422"/>
          </a:xfrm>
          <a:prstGeom prst="rect">
            <a:avLst/>
          </a:prstGeom>
        </p:spPr>
      </p:pic>
      <p:pic>
        <p:nvPicPr>
          <p:cNvPr id="14337" name="图片 143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216" y="6364732"/>
            <a:ext cx="1367838" cy="291950"/>
          </a:xfrm>
          <a:prstGeom prst="rect">
            <a:avLst/>
          </a:prstGeom>
        </p:spPr>
      </p:pic>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58357" y="118022"/>
            <a:ext cx="2144602" cy="298380"/>
          </a:xfrm>
          <a:prstGeom prst="rect">
            <a:avLst/>
          </a:prstGeom>
        </p:spPr>
      </p:pic>
      <p:sp>
        <p:nvSpPr>
          <p:cNvPr id="4" name="灯片编号占位符 3"/>
          <p:cNvSpPr>
            <a:spLocks noGrp="1"/>
          </p:cNvSpPr>
          <p:nvPr>
            <p:ph type="sldNum" sz="quarter" idx="12"/>
          </p:nvPr>
        </p:nvSpPr>
        <p:spPr>
          <a:xfrm>
            <a:off x="9558159" y="6395265"/>
            <a:ext cx="406399" cy="365125"/>
          </a:xfrm>
        </p:spPr>
        <p:txBody>
          <a:bodyPr/>
          <a:lstStyle/>
          <a:p>
            <a:pPr algn="ctr"/>
            <a:fld id="{E6329250-19B9-45B5-80A8-D3AAE73B16B3}" type="slidenum">
              <a:rPr lang="zh-CN" altLang="en-US" sz="1400" b="1" smtClean="0">
                <a:solidFill>
                  <a:schemeClr val="bg1"/>
                </a:solidFill>
              </a:rPr>
              <a:t>19</a:t>
            </a:fld>
            <a:endParaRPr lang="zh-CN" altLang="en-US" sz="1400" b="1" dirty="0">
              <a:solidFill>
                <a:schemeClr val="bg1"/>
              </a:solidFill>
            </a:endParaRPr>
          </a:p>
        </p:txBody>
      </p:sp>
      <p:sp>
        <p:nvSpPr>
          <p:cNvPr id="61" name="文本框 60"/>
          <p:cNvSpPr txBox="1"/>
          <p:nvPr/>
        </p:nvSpPr>
        <p:spPr>
          <a:xfrm>
            <a:off x="211170" y="89599"/>
            <a:ext cx="8486240" cy="523220"/>
          </a:xfrm>
          <a:prstGeom prst="rect">
            <a:avLst/>
          </a:prstGeom>
          <a:noFill/>
        </p:spPr>
        <p:txBody>
          <a:bodyPr wrap="square">
            <a:spAutoFit/>
          </a:bodyPr>
          <a:lstStyle/>
          <a:p>
            <a:pPr marL="0" indent="0">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目录 </a:t>
            </a:r>
            <a:r>
              <a:rPr lang="en-US" altLang="zh-CN" sz="2800" b="1" dirty="0">
                <a:solidFill>
                  <a:schemeClr val="bg1"/>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CONTENT</a:t>
            </a:r>
          </a:p>
        </p:txBody>
      </p:sp>
      <p:grpSp>
        <p:nvGrpSpPr>
          <p:cNvPr id="5" name="组合 4"/>
          <p:cNvGrpSpPr/>
          <p:nvPr/>
        </p:nvGrpSpPr>
        <p:grpSpPr>
          <a:xfrm>
            <a:off x="3080385" y="1259840"/>
            <a:ext cx="6033770" cy="4338320"/>
            <a:chOff x="9351" y="2014"/>
            <a:chExt cx="9502" cy="6832"/>
          </a:xfrm>
        </p:grpSpPr>
        <p:sp>
          <p:nvSpPr>
            <p:cNvPr id="9" name="文本框 8"/>
            <p:cNvSpPr txBox="1"/>
            <p:nvPr/>
          </p:nvSpPr>
          <p:spPr>
            <a:xfrm>
              <a:off x="9351" y="2014"/>
              <a:ext cx="9502" cy="6832"/>
            </a:xfrm>
            <a:prstGeom prst="rect">
              <a:avLst/>
            </a:prstGeom>
            <a:noFill/>
            <a:ln>
              <a:noFill/>
            </a:ln>
          </p:spPr>
          <p:txBody>
            <a:bodyPr wrap="square" rtlCol="0">
              <a:spAutoFit/>
            </a:bodyPr>
            <a:lstStyle/>
            <a:p>
              <a:pPr algn="ctr"/>
              <a:r>
                <a:rPr lang="en-US" altLang="zh-CN" sz="13800" b="1" dirty="0">
                  <a:solidFill>
                    <a:schemeClr val="tx1">
                      <a:lumMod val="50000"/>
                      <a:lumOff val="50000"/>
                      <a:alpha val="23000"/>
                    </a:schemeClr>
                  </a:solidFill>
                  <a:latin typeface="微软雅黑" panose="020B0503020204020204" pitchFamily="34" charset="-122"/>
                  <a:ea typeface="微软雅黑" panose="020B0503020204020204" pitchFamily="34" charset="-122"/>
                </a:rPr>
                <a:t>PART</a:t>
              </a:r>
            </a:p>
            <a:p>
              <a:pPr algn="ctr"/>
              <a:r>
                <a:rPr lang="en-US" altLang="zh-CN" sz="13800" b="1" dirty="0">
                  <a:solidFill>
                    <a:schemeClr val="tx1">
                      <a:lumMod val="50000"/>
                      <a:lumOff val="50000"/>
                      <a:alpha val="23000"/>
                    </a:schemeClr>
                  </a:solidFill>
                  <a:latin typeface="微软雅黑" panose="020B0503020204020204" pitchFamily="34" charset="-122"/>
                  <a:ea typeface="微软雅黑" panose="020B0503020204020204" pitchFamily="34" charset="-122"/>
                </a:rPr>
                <a:t>SIX</a:t>
              </a:r>
            </a:p>
          </p:txBody>
        </p:sp>
        <p:sp>
          <p:nvSpPr>
            <p:cNvPr id="2" name="文本框 1"/>
            <p:cNvSpPr txBox="1"/>
            <p:nvPr/>
          </p:nvSpPr>
          <p:spPr>
            <a:xfrm>
              <a:off x="9886" y="4694"/>
              <a:ext cx="8432" cy="1210"/>
            </a:xfrm>
            <a:prstGeom prst="rect">
              <a:avLst/>
            </a:prstGeom>
            <a:solidFill>
              <a:schemeClr val="bg1"/>
            </a:solidFill>
            <a:ln>
              <a:noFill/>
            </a:ln>
          </p:spPr>
          <p:txBody>
            <a:bodyPr wrap="square" rtlCol="0">
              <a:spAutoFit/>
            </a:bodyPr>
            <a:lstStyle/>
            <a:p>
              <a:pPr algn="ctr"/>
              <a:r>
                <a:rPr lang="zh-CN" altLang="en-US" sz="4400" b="1" dirty="0">
                  <a:solidFill>
                    <a:srgbClr val="015593"/>
                  </a:solidFill>
                  <a:latin typeface="微软雅黑" panose="020B0503020204020204" pitchFamily="34" charset="-122"/>
                  <a:ea typeface="微软雅黑" panose="020B0503020204020204" pitchFamily="34" charset="-122"/>
                </a:rPr>
                <a:t>初步研究汇报</a:t>
              </a:r>
            </a:p>
          </p:txBody>
        </p:sp>
      </p:gr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nvPicPr>
        <p:blipFill rotWithShape="1">
          <a:blip r:embed="rId2" cstate="print">
            <a:extLst>
              <a:ext uri="{28A0092B-C50C-407E-A947-70E740481C1C}">
                <a14:useLocalDpi xmlns:a14="http://schemas.microsoft.com/office/drawing/2010/main" val="0"/>
              </a:ext>
            </a:extLst>
          </a:blip>
          <a:srcRect r="74655"/>
          <a:stretch>
            <a:fillRect/>
          </a:stretch>
        </p:blipFill>
        <p:spPr>
          <a:xfrm>
            <a:off x="211170" y="6409587"/>
            <a:ext cx="419046" cy="382601"/>
          </a:xfrm>
          <a:prstGeom prst="rect">
            <a:avLst/>
          </a:prstGeom>
        </p:spPr>
      </p:pic>
      <p:sp>
        <p:nvSpPr>
          <p:cNvPr id="41" name="矩形 40"/>
          <p:cNvSpPr/>
          <p:nvPr/>
        </p:nvSpPr>
        <p:spPr>
          <a:xfrm>
            <a:off x="-1" y="675856"/>
            <a:ext cx="12190017" cy="5659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2" name="直接连接符 51"/>
          <p:cNvCxnSpPr/>
          <p:nvPr/>
        </p:nvCxnSpPr>
        <p:spPr>
          <a:xfrm flipV="1">
            <a:off x="-2" y="1039605"/>
            <a:ext cx="12192002" cy="504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40" name="图片 39"/>
          <p:cNvPicPr>
            <a:picLocks noChangeAspect="1"/>
          </p:cNvPicPr>
          <p:nvPr/>
        </p:nvPicPr>
        <p:blipFill rotWithShape="1">
          <a:blip r:embed="rId3" cstate="print">
            <a:extLst>
              <a:ext uri="{28A0092B-C50C-407E-A947-70E740481C1C}">
                <a14:useLocalDpi xmlns:a14="http://schemas.microsoft.com/office/drawing/2010/main" val="0"/>
              </a:ext>
            </a:extLst>
          </a:blip>
          <a:srcRect r="8707" b="29364"/>
          <a:stretch>
            <a:fillRect/>
          </a:stretch>
        </p:blipFill>
        <p:spPr>
          <a:xfrm>
            <a:off x="1927501" y="6359385"/>
            <a:ext cx="1694637" cy="237702"/>
          </a:xfrm>
          <a:prstGeom prst="rect">
            <a:avLst/>
          </a:prstGeom>
        </p:spPr>
      </p:pic>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4905" y="6546467"/>
            <a:ext cx="2050068" cy="303882"/>
          </a:xfrm>
          <a:prstGeom prst="rect">
            <a:avLst/>
          </a:prstGeom>
        </p:spPr>
      </p:pic>
      <p:pic>
        <p:nvPicPr>
          <p:cNvPr id="49" name="图片 48"/>
          <p:cNvPicPr>
            <a:picLocks noChangeAspect="1"/>
          </p:cNvPicPr>
          <p:nvPr/>
        </p:nvPicPr>
        <p:blipFill rotWithShape="1">
          <a:blip r:embed="rId5">
            <a:extLst>
              <a:ext uri="{28A0092B-C50C-407E-A947-70E740481C1C}">
                <a14:useLocalDpi xmlns:a14="http://schemas.microsoft.com/office/drawing/2010/main" val="0"/>
              </a:ext>
            </a:extLst>
          </a:blip>
          <a:srcRect t="16691" b="28718"/>
          <a:stretch>
            <a:fillRect/>
          </a:stretch>
        </p:blipFill>
        <p:spPr>
          <a:xfrm>
            <a:off x="8275190" y="152001"/>
            <a:ext cx="1837662" cy="298381"/>
          </a:xfrm>
          <a:prstGeom prst="rect">
            <a:avLst/>
          </a:prstGeom>
        </p:spPr>
      </p:pic>
      <p:pic>
        <p:nvPicPr>
          <p:cNvPr id="53" name="图片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21801" y="299959"/>
            <a:ext cx="2050069" cy="201803"/>
          </a:xfrm>
          <a:prstGeom prst="rect">
            <a:avLst/>
          </a:prstGeom>
        </p:spPr>
      </p:pic>
      <p:pic>
        <p:nvPicPr>
          <p:cNvPr id="56" name="图片 55"/>
          <p:cNvPicPr>
            <a:picLocks noChangeAspect="1"/>
          </p:cNvPicPr>
          <p:nvPr/>
        </p:nvPicPr>
        <p:blipFill rotWithShape="1">
          <a:blip r:embed="rId7">
            <a:extLst>
              <a:ext uri="{28A0092B-C50C-407E-A947-70E740481C1C}">
                <a14:useLocalDpi xmlns:a14="http://schemas.microsoft.com/office/drawing/2010/main" val="0"/>
              </a:ext>
            </a:extLst>
          </a:blip>
          <a:srcRect t="23988" b="29004"/>
          <a:stretch>
            <a:fillRect/>
          </a:stretch>
        </p:blipFill>
        <p:spPr>
          <a:xfrm>
            <a:off x="9861006" y="6454463"/>
            <a:ext cx="1040211" cy="295903"/>
          </a:xfrm>
          <a:prstGeom prst="rect">
            <a:avLst/>
          </a:prstGeom>
        </p:spPr>
      </p:pic>
      <p:pic>
        <p:nvPicPr>
          <p:cNvPr id="58" name="图片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07018" y="6492163"/>
            <a:ext cx="1343058" cy="274484"/>
          </a:xfrm>
          <a:prstGeom prst="rect">
            <a:avLst/>
          </a:prstGeom>
        </p:spPr>
      </p:pic>
      <p:pic>
        <p:nvPicPr>
          <p:cNvPr id="60" name="图片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6110" y="6588306"/>
            <a:ext cx="1367838" cy="211422"/>
          </a:xfrm>
          <a:prstGeom prst="rect">
            <a:avLst/>
          </a:prstGeom>
        </p:spPr>
      </p:pic>
      <p:pic>
        <p:nvPicPr>
          <p:cNvPr id="14337" name="图片 143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216" y="6364732"/>
            <a:ext cx="1367838" cy="291950"/>
          </a:xfrm>
          <a:prstGeom prst="rect">
            <a:avLst/>
          </a:prstGeom>
        </p:spPr>
      </p:pic>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58357" y="118022"/>
            <a:ext cx="2144602" cy="298380"/>
          </a:xfrm>
          <a:prstGeom prst="rect">
            <a:avLst/>
          </a:prstGeom>
        </p:spPr>
      </p:pic>
      <p:sp>
        <p:nvSpPr>
          <p:cNvPr id="4" name="灯片编号占位符 3"/>
          <p:cNvSpPr>
            <a:spLocks noGrp="1"/>
          </p:cNvSpPr>
          <p:nvPr>
            <p:ph type="sldNum" sz="quarter" idx="12"/>
          </p:nvPr>
        </p:nvSpPr>
        <p:spPr>
          <a:xfrm>
            <a:off x="9558159" y="6395265"/>
            <a:ext cx="406399" cy="365125"/>
          </a:xfrm>
        </p:spPr>
        <p:txBody>
          <a:bodyPr/>
          <a:lstStyle/>
          <a:p>
            <a:pPr algn="ctr"/>
            <a:fld id="{E6329250-19B9-45B5-80A8-D3AAE73B16B3}" type="slidenum">
              <a:rPr lang="zh-CN" altLang="en-US" sz="1400" b="1" smtClean="0">
                <a:solidFill>
                  <a:schemeClr val="bg1"/>
                </a:solidFill>
              </a:rPr>
              <a:t>2</a:t>
            </a:fld>
            <a:endParaRPr lang="zh-CN" altLang="en-US" sz="1400" b="1" dirty="0">
              <a:solidFill>
                <a:schemeClr val="bg1"/>
              </a:solidFill>
            </a:endParaRPr>
          </a:p>
        </p:txBody>
      </p:sp>
      <p:sp>
        <p:nvSpPr>
          <p:cNvPr id="61" name="文本框 60"/>
          <p:cNvSpPr txBox="1"/>
          <p:nvPr/>
        </p:nvSpPr>
        <p:spPr>
          <a:xfrm>
            <a:off x="211170" y="89599"/>
            <a:ext cx="8486240" cy="523220"/>
          </a:xfrm>
          <a:prstGeom prst="rect">
            <a:avLst/>
          </a:prstGeom>
          <a:noFill/>
        </p:spPr>
        <p:txBody>
          <a:bodyPr wrap="square">
            <a:spAutoFit/>
          </a:bodyPr>
          <a:lstStyle/>
          <a:p>
            <a:pPr marL="0" indent="0">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目录 </a:t>
            </a:r>
            <a:r>
              <a:rPr lang="en-US" altLang="zh-CN" sz="2800" b="1" dirty="0">
                <a:solidFill>
                  <a:schemeClr val="bg1"/>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CONTENT</a:t>
            </a:r>
          </a:p>
        </p:txBody>
      </p:sp>
      <p:sp>
        <p:nvSpPr>
          <p:cNvPr id="27" name="矩形 26"/>
          <p:cNvSpPr/>
          <p:nvPr/>
        </p:nvSpPr>
        <p:spPr>
          <a:xfrm>
            <a:off x="6556825" y="1269253"/>
            <a:ext cx="4740566" cy="6473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altLang="zh-CN" sz="2800" b="1" dirty="0">
                <a:solidFill>
                  <a:schemeClr val="bg2">
                    <a:lumMod val="25000"/>
                  </a:schemeClr>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01 </a:t>
            </a:r>
            <a:r>
              <a:rPr lang="zh-CN" altLang="en-US" sz="2800" b="1" u="sng" dirty="0">
                <a:solidFill>
                  <a:schemeClr val="bg2">
                    <a:lumMod val="25000"/>
                  </a:schemeClr>
                </a:solidFill>
                <a:latin typeface="微软雅黑" panose="020B0503020204020204" pitchFamily="34" charset="-122"/>
                <a:ea typeface="微软雅黑" panose="020B0503020204020204" pitchFamily="34" charset="-122"/>
                <a:cs typeface="Poppins SemiBold" panose="02000000000000000000" pitchFamily="2" charset="0"/>
                <a:sym typeface="微软雅黑" panose="020B0503020204020204" pitchFamily="34" charset="-122"/>
              </a:rPr>
              <a:t>选题背景及意义</a:t>
            </a:r>
            <a:endParaRPr lang="zh-CN" altLang="en-US" sz="2800" dirty="0"/>
          </a:p>
        </p:txBody>
      </p:sp>
      <p:sp>
        <p:nvSpPr>
          <p:cNvPr id="44" name="矩形 43"/>
          <p:cNvSpPr/>
          <p:nvPr/>
        </p:nvSpPr>
        <p:spPr>
          <a:xfrm>
            <a:off x="6556825" y="2035664"/>
            <a:ext cx="4740566" cy="6473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altLang="zh-CN" sz="2800" b="1" dirty="0">
                <a:solidFill>
                  <a:schemeClr val="bg2">
                    <a:lumMod val="25000"/>
                  </a:schemeClr>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02 </a:t>
            </a:r>
            <a:r>
              <a:rPr lang="zh-CN" altLang="en-US" sz="2800" b="1" u="sng" dirty="0">
                <a:solidFill>
                  <a:schemeClr val="bg2">
                    <a:lumMod val="25000"/>
                  </a:schemeClr>
                </a:solidFill>
                <a:latin typeface="微软雅黑" panose="020B0503020204020204" pitchFamily="34" charset="-122"/>
                <a:ea typeface="微软雅黑" panose="020B0503020204020204" pitchFamily="34" charset="-122"/>
                <a:cs typeface="Poppins SemiBold" panose="02000000000000000000" pitchFamily="2" charset="0"/>
                <a:sym typeface="微软雅黑" panose="020B0503020204020204" pitchFamily="34" charset="-122"/>
              </a:rPr>
              <a:t>国内外研究现状</a:t>
            </a:r>
          </a:p>
        </p:txBody>
      </p:sp>
      <p:sp>
        <p:nvSpPr>
          <p:cNvPr id="46" name="矩形 45"/>
          <p:cNvSpPr/>
          <p:nvPr/>
        </p:nvSpPr>
        <p:spPr>
          <a:xfrm>
            <a:off x="6556825" y="2822599"/>
            <a:ext cx="4740566" cy="6473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altLang="zh-CN" sz="2800" b="1" dirty="0">
                <a:solidFill>
                  <a:schemeClr val="bg2">
                    <a:lumMod val="25000"/>
                  </a:schemeClr>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03 </a:t>
            </a:r>
            <a:r>
              <a:rPr lang="zh-CN" altLang="en-US" sz="2800" b="1" u="sng" dirty="0">
                <a:solidFill>
                  <a:schemeClr val="bg2">
                    <a:lumMod val="25000"/>
                  </a:schemeClr>
                </a:solidFill>
                <a:latin typeface="微软雅黑" panose="020B0503020204020204" pitchFamily="34" charset="-122"/>
                <a:ea typeface="微软雅黑" panose="020B0503020204020204" pitchFamily="34" charset="-122"/>
                <a:cs typeface="Poppins SemiBold" panose="02000000000000000000" pitchFamily="2" charset="0"/>
                <a:sym typeface="微软雅黑" panose="020B0503020204020204" pitchFamily="34" charset="-122"/>
              </a:rPr>
              <a:t>研究目标及内容</a:t>
            </a:r>
          </a:p>
        </p:txBody>
      </p:sp>
      <p:sp>
        <p:nvSpPr>
          <p:cNvPr id="48" name="矩形 47"/>
          <p:cNvSpPr/>
          <p:nvPr/>
        </p:nvSpPr>
        <p:spPr>
          <a:xfrm>
            <a:off x="6556825" y="3552793"/>
            <a:ext cx="4740566" cy="6473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altLang="zh-CN" sz="2800" b="1" dirty="0">
                <a:solidFill>
                  <a:schemeClr val="bg2">
                    <a:lumMod val="25000"/>
                  </a:schemeClr>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04 </a:t>
            </a:r>
            <a:r>
              <a:rPr lang="zh-CN" altLang="en-US" sz="2800" b="1" u="sng" dirty="0">
                <a:solidFill>
                  <a:schemeClr val="bg2">
                    <a:lumMod val="25000"/>
                  </a:schemeClr>
                </a:solidFill>
                <a:latin typeface="微软雅黑" panose="020B0503020204020204" pitchFamily="34" charset="-122"/>
                <a:ea typeface="微软雅黑" panose="020B0503020204020204" pitchFamily="34" charset="-122"/>
                <a:cs typeface="Poppins SemiBold" panose="02000000000000000000" pitchFamily="2" charset="0"/>
                <a:sym typeface="微软雅黑" panose="020B0503020204020204" pitchFamily="34" charset="-122"/>
              </a:rPr>
              <a:t>研究路线及关键问题</a:t>
            </a:r>
          </a:p>
        </p:txBody>
      </p:sp>
      <p:sp>
        <p:nvSpPr>
          <p:cNvPr id="62" name="矩形 61"/>
          <p:cNvSpPr/>
          <p:nvPr/>
        </p:nvSpPr>
        <p:spPr>
          <a:xfrm>
            <a:off x="6556825" y="4276010"/>
            <a:ext cx="4740566" cy="6473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altLang="zh-CN" sz="2800" b="1" dirty="0">
                <a:solidFill>
                  <a:schemeClr val="bg2">
                    <a:lumMod val="25000"/>
                  </a:schemeClr>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05 </a:t>
            </a:r>
            <a:r>
              <a:rPr lang="zh-CN" altLang="en-US" sz="2800" b="1" u="sng" dirty="0">
                <a:solidFill>
                  <a:schemeClr val="bg2">
                    <a:lumMod val="25000"/>
                  </a:schemeClr>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研究</a:t>
            </a:r>
            <a:r>
              <a:rPr lang="zh-CN" altLang="en-US" sz="2800" b="1" u="sng" dirty="0">
                <a:solidFill>
                  <a:schemeClr val="bg2">
                    <a:lumMod val="25000"/>
                  </a:schemeClr>
                </a:solidFill>
                <a:latin typeface="微软雅黑" panose="020B0503020204020204" pitchFamily="34" charset="-122"/>
                <a:ea typeface="微软雅黑" panose="020B0503020204020204" pitchFamily="34" charset="-122"/>
                <a:cs typeface="Poppins SemiBold" panose="02000000000000000000" pitchFamily="2" charset="0"/>
                <a:sym typeface="微软雅黑" panose="020B0503020204020204" pitchFamily="34" charset="-122"/>
              </a:rPr>
              <a:t>进度安排</a:t>
            </a:r>
          </a:p>
        </p:txBody>
      </p:sp>
      <p:sp>
        <p:nvSpPr>
          <p:cNvPr id="63" name="矩形 62"/>
          <p:cNvSpPr/>
          <p:nvPr/>
        </p:nvSpPr>
        <p:spPr>
          <a:xfrm>
            <a:off x="6556825" y="5038660"/>
            <a:ext cx="4740566" cy="6473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Arial" panose="020B0604020202020204" pitchFamily="34" charset="0"/>
              <a:buNone/>
            </a:pPr>
            <a:r>
              <a:rPr lang="en-US" altLang="zh-CN" sz="2800" b="1" dirty="0">
                <a:solidFill>
                  <a:schemeClr val="bg2">
                    <a:lumMod val="25000"/>
                  </a:schemeClr>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06 </a:t>
            </a:r>
            <a:r>
              <a:rPr lang="zh-CN" altLang="en-US" sz="2800" b="1" u="sng" dirty="0">
                <a:solidFill>
                  <a:schemeClr val="bg2">
                    <a:lumMod val="25000"/>
                  </a:schemeClr>
                </a:solidFill>
                <a:latin typeface="微软雅黑" panose="020B0503020204020204" pitchFamily="34" charset="-122"/>
                <a:ea typeface="微软雅黑" panose="020B0503020204020204" pitchFamily="34" charset="-122"/>
                <a:cs typeface="Poppins SemiBold" panose="02000000000000000000" pitchFamily="2" charset="0"/>
                <a:sym typeface="微软雅黑" panose="020B0503020204020204" pitchFamily="34" charset="-122"/>
              </a:rPr>
              <a:t>初步研究汇报</a:t>
            </a:r>
          </a:p>
        </p:txBody>
      </p:sp>
      <p:pic>
        <p:nvPicPr>
          <p:cNvPr id="7" name="图片 6"/>
          <p:cNvPicPr>
            <a:picLocks noChangeAspect="1"/>
          </p:cNvPicPr>
          <p:nvPr/>
        </p:nvPicPr>
        <p:blipFill rotWithShape="1">
          <a:blip r:embed="rId12" cstate="print">
            <a:extLst>
              <a:ext uri="{28A0092B-C50C-407E-A947-70E740481C1C}">
                <a14:useLocalDpi xmlns:a14="http://schemas.microsoft.com/office/drawing/2010/main" val="0"/>
              </a:ext>
            </a:extLst>
          </a:blip>
          <a:srcRect l="12373" t="6874" r="27485" b="8782"/>
          <a:stretch>
            <a:fillRect/>
          </a:stretch>
        </p:blipFill>
        <p:spPr>
          <a:xfrm>
            <a:off x="1" y="702538"/>
            <a:ext cx="5875866" cy="5597327"/>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nvPicPr>
        <p:blipFill rotWithShape="1">
          <a:blip r:embed="rId2" cstate="print">
            <a:extLst>
              <a:ext uri="{28A0092B-C50C-407E-A947-70E740481C1C}">
                <a14:useLocalDpi xmlns:a14="http://schemas.microsoft.com/office/drawing/2010/main" val="0"/>
              </a:ext>
            </a:extLst>
          </a:blip>
          <a:srcRect r="74655"/>
          <a:stretch>
            <a:fillRect/>
          </a:stretch>
        </p:blipFill>
        <p:spPr>
          <a:xfrm>
            <a:off x="211170" y="6409587"/>
            <a:ext cx="419046" cy="382601"/>
          </a:xfrm>
          <a:prstGeom prst="rect">
            <a:avLst/>
          </a:prstGeom>
        </p:spPr>
      </p:pic>
      <p:sp>
        <p:nvSpPr>
          <p:cNvPr id="41" name="矩形 40"/>
          <p:cNvSpPr/>
          <p:nvPr/>
        </p:nvSpPr>
        <p:spPr>
          <a:xfrm>
            <a:off x="-1" y="729795"/>
            <a:ext cx="12190017" cy="5659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0" name="图片 39"/>
          <p:cNvPicPr>
            <a:picLocks noChangeAspect="1"/>
          </p:cNvPicPr>
          <p:nvPr/>
        </p:nvPicPr>
        <p:blipFill rotWithShape="1">
          <a:blip r:embed="rId3" cstate="print">
            <a:extLst>
              <a:ext uri="{28A0092B-C50C-407E-A947-70E740481C1C}">
                <a14:useLocalDpi xmlns:a14="http://schemas.microsoft.com/office/drawing/2010/main" val="0"/>
              </a:ext>
            </a:extLst>
          </a:blip>
          <a:srcRect r="8707" b="29364"/>
          <a:stretch>
            <a:fillRect/>
          </a:stretch>
        </p:blipFill>
        <p:spPr>
          <a:xfrm>
            <a:off x="1927501" y="6359385"/>
            <a:ext cx="1694637" cy="237702"/>
          </a:xfrm>
          <a:prstGeom prst="rect">
            <a:avLst/>
          </a:prstGeom>
        </p:spPr>
      </p:pic>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4905" y="6546467"/>
            <a:ext cx="2050068" cy="303882"/>
          </a:xfrm>
          <a:prstGeom prst="rect">
            <a:avLst/>
          </a:prstGeom>
        </p:spPr>
      </p:pic>
      <p:pic>
        <p:nvPicPr>
          <p:cNvPr id="49" name="图片 48"/>
          <p:cNvPicPr>
            <a:picLocks noChangeAspect="1"/>
          </p:cNvPicPr>
          <p:nvPr/>
        </p:nvPicPr>
        <p:blipFill rotWithShape="1">
          <a:blip r:embed="rId5">
            <a:extLst>
              <a:ext uri="{28A0092B-C50C-407E-A947-70E740481C1C}">
                <a14:useLocalDpi xmlns:a14="http://schemas.microsoft.com/office/drawing/2010/main" val="0"/>
              </a:ext>
            </a:extLst>
          </a:blip>
          <a:srcRect t="16691" b="28718"/>
          <a:stretch>
            <a:fillRect/>
          </a:stretch>
        </p:blipFill>
        <p:spPr>
          <a:xfrm>
            <a:off x="8275190" y="152001"/>
            <a:ext cx="1837662" cy="298381"/>
          </a:xfrm>
          <a:prstGeom prst="rect">
            <a:avLst/>
          </a:prstGeom>
        </p:spPr>
      </p:pic>
      <p:pic>
        <p:nvPicPr>
          <p:cNvPr id="53" name="图片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21801" y="299959"/>
            <a:ext cx="2050069" cy="201803"/>
          </a:xfrm>
          <a:prstGeom prst="rect">
            <a:avLst/>
          </a:prstGeom>
        </p:spPr>
      </p:pic>
      <p:pic>
        <p:nvPicPr>
          <p:cNvPr id="56" name="图片 55"/>
          <p:cNvPicPr>
            <a:picLocks noChangeAspect="1"/>
          </p:cNvPicPr>
          <p:nvPr/>
        </p:nvPicPr>
        <p:blipFill rotWithShape="1">
          <a:blip r:embed="rId7">
            <a:extLst>
              <a:ext uri="{28A0092B-C50C-407E-A947-70E740481C1C}">
                <a14:useLocalDpi xmlns:a14="http://schemas.microsoft.com/office/drawing/2010/main" val="0"/>
              </a:ext>
            </a:extLst>
          </a:blip>
          <a:srcRect t="23988" b="29004"/>
          <a:stretch>
            <a:fillRect/>
          </a:stretch>
        </p:blipFill>
        <p:spPr>
          <a:xfrm>
            <a:off x="9861006" y="6454463"/>
            <a:ext cx="1040211" cy="295903"/>
          </a:xfrm>
          <a:prstGeom prst="rect">
            <a:avLst/>
          </a:prstGeom>
        </p:spPr>
      </p:pic>
      <p:pic>
        <p:nvPicPr>
          <p:cNvPr id="58" name="图片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07018" y="6492163"/>
            <a:ext cx="1343058" cy="274484"/>
          </a:xfrm>
          <a:prstGeom prst="rect">
            <a:avLst/>
          </a:prstGeom>
        </p:spPr>
      </p:pic>
      <p:pic>
        <p:nvPicPr>
          <p:cNvPr id="60" name="图片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6110" y="6588306"/>
            <a:ext cx="1367838" cy="211422"/>
          </a:xfrm>
          <a:prstGeom prst="rect">
            <a:avLst/>
          </a:prstGeom>
        </p:spPr>
      </p:pic>
      <p:pic>
        <p:nvPicPr>
          <p:cNvPr id="14337" name="图片 143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216" y="6364732"/>
            <a:ext cx="1367838" cy="291950"/>
          </a:xfrm>
          <a:prstGeom prst="rect">
            <a:avLst/>
          </a:prstGeom>
        </p:spPr>
      </p:pic>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58357" y="118022"/>
            <a:ext cx="2144602" cy="298380"/>
          </a:xfrm>
          <a:prstGeom prst="rect">
            <a:avLst/>
          </a:prstGeom>
        </p:spPr>
      </p:pic>
      <p:sp>
        <p:nvSpPr>
          <p:cNvPr id="4" name="灯片编号占位符 3"/>
          <p:cNvSpPr>
            <a:spLocks noGrp="1"/>
          </p:cNvSpPr>
          <p:nvPr>
            <p:ph type="sldNum" sz="quarter" idx="12"/>
          </p:nvPr>
        </p:nvSpPr>
        <p:spPr>
          <a:xfrm>
            <a:off x="9558159" y="6395265"/>
            <a:ext cx="406399" cy="365125"/>
          </a:xfrm>
        </p:spPr>
        <p:txBody>
          <a:bodyPr/>
          <a:lstStyle/>
          <a:p>
            <a:pPr algn="ctr"/>
            <a:fld id="{E6329250-19B9-45B5-80A8-D3AAE73B16B3}" type="slidenum">
              <a:rPr lang="zh-CN" altLang="en-US" sz="1400" b="1" smtClean="0">
                <a:solidFill>
                  <a:schemeClr val="bg1"/>
                </a:solidFill>
              </a:rPr>
              <a:t>20</a:t>
            </a:fld>
            <a:endParaRPr lang="zh-CN" altLang="en-US" sz="1400" b="1" dirty="0">
              <a:solidFill>
                <a:schemeClr val="bg1"/>
              </a:solidFill>
            </a:endParaRPr>
          </a:p>
        </p:txBody>
      </p:sp>
      <p:sp>
        <p:nvSpPr>
          <p:cNvPr id="61" name="文本框 60"/>
          <p:cNvSpPr txBox="1"/>
          <p:nvPr/>
        </p:nvSpPr>
        <p:spPr>
          <a:xfrm>
            <a:off x="211170" y="89599"/>
            <a:ext cx="8486240" cy="521970"/>
          </a:xfrm>
          <a:prstGeom prst="rect">
            <a:avLst/>
          </a:prstGeom>
          <a:noFill/>
        </p:spPr>
        <p:txBody>
          <a:bodyPr wrap="square">
            <a:spAutoFit/>
          </a:bodyPr>
          <a:lstStyle/>
          <a:p>
            <a:pPr marL="0" indent="0">
              <a:buFont typeface="Arial" panose="020B0604020202020204" pitchFamily="34" charset="0"/>
              <a:buNone/>
            </a:pPr>
            <a:r>
              <a:rPr lang="en-US" altLang="zh-CN" sz="2800" b="1" dirty="0">
                <a:solidFill>
                  <a:schemeClr val="bg1"/>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06  </a:t>
            </a:r>
            <a:r>
              <a:rPr lang="zh-CN" altLang="en-US" sz="2800" b="1" dirty="0">
                <a:solidFill>
                  <a:schemeClr val="bg1"/>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初步研究汇报</a:t>
            </a:r>
          </a:p>
        </p:txBody>
      </p:sp>
      <p:sp>
        <p:nvSpPr>
          <p:cNvPr id="6" name="文本框 5"/>
          <p:cNvSpPr txBox="1"/>
          <p:nvPr/>
        </p:nvSpPr>
        <p:spPr>
          <a:xfrm>
            <a:off x="7655189" y="2808630"/>
            <a:ext cx="1652905"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核心思路：</a:t>
            </a:r>
          </a:p>
        </p:txBody>
      </p:sp>
      <p:sp>
        <p:nvSpPr>
          <p:cNvPr id="7" name="矩形 6"/>
          <p:cNvSpPr/>
          <p:nvPr/>
        </p:nvSpPr>
        <p:spPr>
          <a:xfrm>
            <a:off x="7718987" y="3410002"/>
            <a:ext cx="4112505" cy="710446"/>
          </a:xfrm>
          <a:prstGeom prst="rect">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342900" indent="-342900" algn="l">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融合注意力机制、半指针网络</a:t>
            </a:r>
          </a:p>
          <a:p>
            <a:pPr marL="342900" indent="-342900" algn="l">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先识别关系再识别实体</a:t>
            </a:r>
          </a:p>
        </p:txBody>
      </p:sp>
      <p:pic>
        <p:nvPicPr>
          <p:cNvPr id="8" name="图片 7">
            <a:extLst>
              <a:ext uri="{FF2B5EF4-FFF2-40B4-BE49-F238E27FC236}">
                <a16:creationId xmlns:a16="http://schemas.microsoft.com/office/drawing/2014/main" id="{3C0F8432-83C8-82B6-B934-F98C21EE7005}"/>
              </a:ext>
            </a:extLst>
          </p:cNvPr>
          <p:cNvPicPr>
            <a:picLocks noChangeAspect="1"/>
          </p:cNvPicPr>
          <p:nvPr/>
        </p:nvPicPr>
        <p:blipFill>
          <a:blip r:embed="rId12"/>
          <a:stretch>
            <a:fillRect/>
          </a:stretch>
        </p:blipFill>
        <p:spPr>
          <a:xfrm>
            <a:off x="443661" y="836856"/>
            <a:ext cx="7082623" cy="5365408"/>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nvPicPr>
        <p:blipFill rotWithShape="1">
          <a:blip r:embed="rId3" cstate="print">
            <a:extLst>
              <a:ext uri="{28A0092B-C50C-407E-A947-70E740481C1C}">
                <a14:useLocalDpi xmlns:a14="http://schemas.microsoft.com/office/drawing/2010/main" val="0"/>
              </a:ext>
            </a:extLst>
          </a:blip>
          <a:srcRect r="74655"/>
          <a:stretch>
            <a:fillRect/>
          </a:stretch>
        </p:blipFill>
        <p:spPr>
          <a:xfrm>
            <a:off x="211170" y="6409587"/>
            <a:ext cx="419046" cy="382601"/>
          </a:xfrm>
          <a:prstGeom prst="rect">
            <a:avLst/>
          </a:prstGeom>
        </p:spPr>
      </p:pic>
      <p:sp>
        <p:nvSpPr>
          <p:cNvPr id="41" name="矩形 40"/>
          <p:cNvSpPr/>
          <p:nvPr/>
        </p:nvSpPr>
        <p:spPr>
          <a:xfrm>
            <a:off x="0" y="588047"/>
            <a:ext cx="12190017" cy="5659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0" name="图片 39"/>
          <p:cNvPicPr>
            <a:picLocks noChangeAspect="1"/>
          </p:cNvPicPr>
          <p:nvPr/>
        </p:nvPicPr>
        <p:blipFill rotWithShape="1">
          <a:blip r:embed="rId4" cstate="print">
            <a:extLst>
              <a:ext uri="{28A0092B-C50C-407E-A947-70E740481C1C}">
                <a14:useLocalDpi xmlns:a14="http://schemas.microsoft.com/office/drawing/2010/main" val="0"/>
              </a:ext>
            </a:extLst>
          </a:blip>
          <a:srcRect r="8707" b="29364"/>
          <a:stretch>
            <a:fillRect/>
          </a:stretch>
        </p:blipFill>
        <p:spPr>
          <a:xfrm>
            <a:off x="1927501" y="6359385"/>
            <a:ext cx="1694637" cy="237702"/>
          </a:xfrm>
          <a:prstGeom prst="rect">
            <a:avLst/>
          </a:prstGeom>
        </p:spPr>
      </p:pic>
      <p:pic>
        <p:nvPicPr>
          <p:cNvPr id="47" name="图片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4905" y="6546467"/>
            <a:ext cx="2050068" cy="303882"/>
          </a:xfrm>
          <a:prstGeom prst="rect">
            <a:avLst/>
          </a:prstGeom>
        </p:spPr>
      </p:pic>
      <p:pic>
        <p:nvPicPr>
          <p:cNvPr id="49" name="图片 48"/>
          <p:cNvPicPr>
            <a:picLocks noChangeAspect="1"/>
          </p:cNvPicPr>
          <p:nvPr/>
        </p:nvPicPr>
        <p:blipFill rotWithShape="1">
          <a:blip r:embed="rId6">
            <a:extLst>
              <a:ext uri="{28A0092B-C50C-407E-A947-70E740481C1C}">
                <a14:useLocalDpi xmlns:a14="http://schemas.microsoft.com/office/drawing/2010/main" val="0"/>
              </a:ext>
            </a:extLst>
          </a:blip>
          <a:srcRect t="16691" b="28718"/>
          <a:stretch>
            <a:fillRect/>
          </a:stretch>
        </p:blipFill>
        <p:spPr>
          <a:xfrm>
            <a:off x="8275190" y="152001"/>
            <a:ext cx="1837662" cy="298381"/>
          </a:xfrm>
          <a:prstGeom prst="rect">
            <a:avLst/>
          </a:prstGeom>
        </p:spPr>
      </p:pic>
      <p:pic>
        <p:nvPicPr>
          <p:cNvPr id="53" name="图片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21801" y="299959"/>
            <a:ext cx="2050069" cy="201803"/>
          </a:xfrm>
          <a:prstGeom prst="rect">
            <a:avLst/>
          </a:prstGeom>
        </p:spPr>
      </p:pic>
      <p:pic>
        <p:nvPicPr>
          <p:cNvPr id="56" name="图片 55"/>
          <p:cNvPicPr>
            <a:picLocks noChangeAspect="1"/>
          </p:cNvPicPr>
          <p:nvPr/>
        </p:nvPicPr>
        <p:blipFill rotWithShape="1">
          <a:blip r:embed="rId8">
            <a:extLst>
              <a:ext uri="{28A0092B-C50C-407E-A947-70E740481C1C}">
                <a14:useLocalDpi xmlns:a14="http://schemas.microsoft.com/office/drawing/2010/main" val="0"/>
              </a:ext>
            </a:extLst>
          </a:blip>
          <a:srcRect t="23988" b="29004"/>
          <a:stretch>
            <a:fillRect/>
          </a:stretch>
        </p:blipFill>
        <p:spPr>
          <a:xfrm>
            <a:off x="9861006" y="6454463"/>
            <a:ext cx="1040211" cy="295903"/>
          </a:xfrm>
          <a:prstGeom prst="rect">
            <a:avLst/>
          </a:prstGeom>
        </p:spPr>
      </p:pic>
      <p:pic>
        <p:nvPicPr>
          <p:cNvPr id="58" name="图片 5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07018" y="6492163"/>
            <a:ext cx="1343058" cy="274484"/>
          </a:xfrm>
          <a:prstGeom prst="rect">
            <a:avLst/>
          </a:prstGeom>
        </p:spPr>
      </p:pic>
      <p:pic>
        <p:nvPicPr>
          <p:cNvPr id="60" name="图片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6110" y="6588306"/>
            <a:ext cx="1367838" cy="211422"/>
          </a:xfrm>
          <a:prstGeom prst="rect">
            <a:avLst/>
          </a:prstGeom>
        </p:spPr>
      </p:pic>
      <p:pic>
        <p:nvPicPr>
          <p:cNvPr id="14337" name="图片 1433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0216" y="6364732"/>
            <a:ext cx="1367838" cy="291950"/>
          </a:xfrm>
          <a:prstGeom prst="rect">
            <a:avLst/>
          </a:prstGeom>
        </p:spPr>
      </p:pic>
      <p:pic>
        <p:nvPicPr>
          <p:cNvPr id="3" name="图片 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858357" y="118022"/>
            <a:ext cx="2144602" cy="298380"/>
          </a:xfrm>
          <a:prstGeom prst="rect">
            <a:avLst/>
          </a:prstGeom>
        </p:spPr>
      </p:pic>
      <p:sp>
        <p:nvSpPr>
          <p:cNvPr id="4" name="灯片编号占位符 3"/>
          <p:cNvSpPr>
            <a:spLocks noGrp="1"/>
          </p:cNvSpPr>
          <p:nvPr>
            <p:ph type="sldNum" sz="quarter" idx="12"/>
          </p:nvPr>
        </p:nvSpPr>
        <p:spPr>
          <a:xfrm>
            <a:off x="9558159" y="6395265"/>
            <a:ext cx="406399" cy="365125"/>
          </a:xfrm>
        </p:spPr>
        <p:txBody>
          <a:bodyPr/>
          <a:lstStyle/>
          <a:p>
            <a:pPr algn="ctr"/>
            <a:fld id="{E6329250-19B9-45B5-80A8-D3AAE73B16B3}" type="slidenum">
              <a:rPr lang="zh-CN" altLang="en-US" sz="1400" b="1" smtClean="0">
                <a:solidFill>
                  <a:schemeClr val="bg1"/>
                </a:solidFill>
              </a:rPr>
              <a:t>21</a:t>
            </a:fld>
            <a:endParaRPr lang="zh-CN" altLang="en-US" sz="1400" b="1" dirty="0">
              <a:solidFill>
                <a:schemeClr val="bg1"/>
              </a:solidFill>
            </a:endParaRPr>
          </a:p>
        </p:txBody>
      </p:sp>
      <p:sp>
        <p:nvSpPr>
          <p:cNvPr id="61" name="文本框 60"/>
          <p:cNvSpPr txBox="1"/>
          <p:nvPr/>
        </p:nvSpPr>
        <p:spPr>
          <a:xfrm>
            <a:off x="211170" y="89599"/>
            <a:ext cx="8486240" cy="521970"/>
          </a:xfrm>
          <a:prstGeom prst="rect">
            <a:avLst/>
          </a:prstGeom>
          <a:noFill/>
        </p:spPr>
        <p:txBody>
          <a:bodyPr wrap="square">
            <a:spAutoFit/>
          </a:bodyPr>
          <a:lstStyle/>
          <a:p>
            <a:pPr marL="0" indent="0">
              <a:buFont typeface="Arial" panose="020B0604020202020204" pitchFamily="34" charset="0"/>
              <a:buNone/>
            </a:pPr>
            <a:r>
              <a:rPr lang="en-US" altLang="zh-CN" sz="2800" b="1" dirty="0">
                <a:solidFill>
                  <a:schemeClr val="bg1"/>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06  </a:t>
            </a:r>
            <a:r>
              <a:rPr lang="zh-CN" altLang="en-US" sz="2800" b="1" dirty="0">
                <a:solidFill>
                  <a:schemeClr val="bg1"/>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初步研究汇报</a:t>
            </a:r>
          </a:p>
        </p:txBody>
      </p:sp>
      <p:graphicFrame>
        <p:nvGraphicFramePr>
          <p:cNvPr id="2" name="表格 1"/>
          <p:cNvGraphicFramePr/>
          <p:nvPr>
            <p:custDataLst>
              <p:tags r:id="rId1"/>
            </p:custDataLst>
            <p:extLst>
              <p:ext uri="{D42A27DB-BD31-4B8C-83A1-F6EECF244321}">
                <p14:modId xmlns:p14="http://schemas.microsoft.com/office/powerpoint/2010/main" val="854723604"/>
              </p:ext>
            </p:extLst>
          </p:nvPr>
        </p:nvGraphicFramePr>
        <p:xfrm>
          <a:off x="1927501" y="2638789"/>
          <a:ext cx="8480425" cy="1981200"/>
        </p:xfrm>
        <a:graphic>
          <a:graphicData uri="http://schemas.openxmlformats.org/drawingml/2006/table">
            <a:tbl>
              <a:tblPr firstRow="1" bandRow="1">
                <a:tableStyleId>{5C22544A-7EE6-4342-B048-85BDC9FD1C3A}</a:tableStyleId>
              </a:tblPr>
              <a:tblGrid>
                <a:gridCol w="1655445">
                  <a:extLst>
                    <a:ext uri="{9D8B030D-6E8A-4147-A177-3AD203B41FA5}">
                      <a16:colId xmlns:a16="http://schemas.microsoft.com/office/drawing/2014/main" val="20000"/>
                    </a:ext>
                  </a:extLst>
                </a:gridCol>
                <a:gridCol w="1706245">
                  <a:extLst>
                    <a:ext uri="{9D8B030D-6E8A-4147-A177-3AD203B41FA5}">
                      <a16:colId xmlns:a16="http://schemas.microsoft.com/office/drawing/2014/main" val="20001"/>
                    </a:ext>
                  </a:extLst>
                </a:gridCol>
                <a:gridCol w="1706245">
                  <a:extLst>
                    <a:ext uri="{9D8B030D-6E8A-4147-A177-3AD203B41FA5}">
                      <a16:colId xmlns:a16="http://schemas.microsoft.com/office/drawing/2014/main" val="20002"/>
                    </a:ext>
                  </a:extLst>
                </a:gridCol>
                <a:gridCol w="1706245">
                  <a:extLst>
                    <a:ext uri="{9D8B030D-6E8A-4147-A177-3AD203B41FA5}">
                      <a16:colId xmlns:a16="http://schemas.microsoft.com/office/drawing/2014/main" val="20003"/>
                    </a:ext>
                  </a:extLst>
                </a:gridCol>
                <a:gridCol w="1706245">
                  <a:extLst>
                    <a:ext uri="{9D8B030D-6E8A-4147-A177-3AD203B41FA5}">
                      <a16:colId xmlns:a16="http://schemas.microsoft.com/office/drawing/2014/main" val="20004"/>
                    </a:ext>
                  </a:extLst>
                </a:gridCol>
              </a:tblGrid>
              <a:tr h="396240">
                <a:tc>
                  <a:txBody>
                    <a:bodyPr/>
                    <a:lstStyle/>
                    <a:p>
                      <a:pPr algn="ctr">
                        <a:buNone/>
                      </a:pPr>
                      <a:endParaRPr lang="zh-CN" altLang="en-US" sz="2000">
                        <a:latin typeface="微软雅黑" panose="020B0503020204020204" pitchFamily="34" charset="-122"/>
                        <a:ea typeface="微软雅黑" panose="020B0503020204020204" pitchFamily="34" charset="-122"/>
                      </a:endParaRPr>
                    </a:p>
                  </a:txBody>
                  <a:tcPr>
                    <a:lnT w="28575">
                      <a:solidFill>
                        <a:schemeClr val="tx1"/>
                      </a:solidFill>
                      <a:prstDash val="solid"/>
                    </a:lnT>
                    <a:lnB w="19050">
                      <a:solidFill>
                        <a:schemeClr val="tx1"/>
                      </a:solidFill>
                      <a:prstDash val="solid"/>
                    </a:lnB>
                    <a:noFill/>
                  </a:tcPr>
                </a:tc>
                <a:tc>
                  <a:txBody>
                    <a:bodyPr/>
                    <a:lstStyle/>
                    <a:p>
                      <a:pPr algn="ctr">
                        <a:buNone/>
                      </a:pPr>
                      <a:r>
                        <a:rPr lang="zh-CN" altLang="en-US" sz="2000">
                          <a:solidFill>
                            <a:schemeClr val="tx1"/>
                          </a:solidFill>
                          <a:latin typeface="微软雅黑" panose="020B0503020204020204" pitchFamily="34" charset="-122"/>
                          <a:ea typeface="微软雅黑" panose="020B0503020204020204" pitchFamily="34" charset="-122"/>
                        </a:rPr>
                        <a:t>训练集</a:t>
                      </a:r>
                    </a:p>
                  </a:txBody>
                  <a:tcPr>
                    <a:lnT w="28575">
                      <a:solidFill>
                        <a:schemeClr val="tx1"/>
                      </a:solidFill>
                      <a:prstDash val="solid"/>
                    </a:lnT>
                    <a:lnB w="19050">
                      <a:solidFill>
                        <a:schemeClr val="tx1"/>
                      </a:solidFill>
                      <a:prstDash val="solid"/>
                    </a:lnB>
                    <a:noFill/>
                  </a:tcPr>
                </a:tc>
                <a:tc>
                  <a:txBody>
                    <a:bodyPr/>
                    <a:lstStyle/>
                    <a:p>
                      <a:pPr algn="ctr">
                        <a:buNone/>
                      </a:pPr>
                      <a:r>
                        <a:rPr lang="zh-CN" altLang="en-US" sz="2000" dirty="0">
                          <a:solidFill>
                            <a:schemeClr val="tx1"/>
                          </a:solidFill>
                          <a:latin typeface="微软雅黑" panose="020B0503020204020204" pitchFamily="34" charset="-122"/>
                          <a:ea typeface="微软雅黑" panose="020B0503020204020204" pitchFamily="34" charset="-122"/>
                        </a:rPr>
                        <a:t>验证集</a:t>
                      </a:r>
                    </a:p>
                  </a:txBody>
                  <a:tcPr>
                    <a:lnT w="28575">
                      <a:solidFill>
                        <a:schemeClr val="tx1"/>
                      </a:solidFill>
                      <a:prstDash val="solid"/>
                    </a:lnT>
                    <a:lnB w="19050">
                      <a:solidFill>
                        <a:schemeClr val="tx1"/>
                      </a:solidFill>
                      <a:prstDash val="solid"/>
                    </a:lnB>
                    <a:noFill/>
                  </a:tcPr>
                </a:tc>
                <a:tc>
                  <a:txBody>
                    <a:bodyPr/>
                    <a:lstStyle/>
                    <a:p>
                      <a:pPr algn="ctr">
                        <a:buNone/>
                      </a:pPr>
                      <a:r>
                        <a:rPr lang="zh-CN" altLang="en-US" sz="2000" dirty="0">
                          <a:solidFill>
                            <a:schemeClr val="tx1"/>
                          </a:solidFill>
                          <a:latin typeface="微软雅黑" panose="020B0503020204020204" pitchFamily="34" charset="-122"/>
                          <a:ea typeface="微软雅黑" panose="020B0503020204020204" pitchFamily="34" charset="-122"/>
                        </a:rPr>
                        <a:t>测试集</a:t>
                      </a:r>
                    </a:p>
                  </a:txBody>
                  <a:tcPr>
                    <a:lnT w="28575">
                      <a:solidFill>
                        <a:schemeClr val="tx1"/>
                      </a:solidFill>
                      <a:prstDash val="solid"/>
                    </a:lnT>
                    <a:lnB w="19050">
                      <a:solidFill>
                        <a:schemeClr val="tx1"/>
                      </a:solidFill>
                      <a:prstDash val="solid"/>
                    </a:lnB>
                    <a:noFill/>
                  </a:tcPr>
                </a:tc>
                <a:tc>
                  <a:txBody>
                    <a:bodyPr/>
                    <a:lstStyle/>
                    <a:p>
                      <a:pPr algn="ctr">
                        <a:buNone/>
                      </a:pPr>
                      <a:r>
                        <a:rPr lang="zh-CN" altLang="en-US" sz="2000">
                          <a:solidFill>
                            <a:schemeClr val="tx1"/>
                          </a:solidFill>
                          <a:latin typeface="微软雅黑" panose="020B0503020204020204" pitchFamily="34" charset="-122"/>
                          <a:ea typeface="微软雅黑" panose="020B0503020204020204" pitchFamily="34" charset="-122"/>
                        </a:rPr>
                        <a:t>关系数量</a:t>
                      </a:r>
                    </a:p>
                  </a:txBody>
                  <a:tcPr>
                    <a:lnT w="28575">
                      <a:solidFill>
                        <a:schemeClr val="tx1"/>
                      </a:solidFill>
                      <a:prstDash val="solid"/>
                    </a:lnT>
                    <a:lnB w="19050">
                      <a:solidFill>
                        <a:schemeClr val="tx1"/>
                      </a:solidFill>
                      <a:prstDash val="solid"/>
                    </a:lnB>
                    <a:noFill/>
                  </a:tcPr>
                </a:tc>
                <a:extLst>
                  <a:ext uri="{0D108BD9-81ED-4DB2-BD59-A6C34878D82A}">
                    <a16:rowId xmlns:a16="http://schemas.microsoft.com/office/drawing/2014/main" val="10000"/>
                  </a:ext>
                </a:extLst>
              </a:tr>
              <a:tr h="381000">
                <a:tc>
                  <a:txBody>
                    <a:bodyPr/>
                    <a:lstStyle/>
                    <a:p>
                      <a:pPr algn="ctr">
                        <a:buNone/>
                      </a:pPr>
                      <a:r>
                        <a:rPr lang="en-US" altLang="zh-CN" sz="2000" dirty="0">
                          <a:latin typeface="微软雅黑" panose="020B0503020204020204" pitchFamily="34" charset="-122"/>
                          <a:ea typeface="微软雅黑" panose="020B0503020204020204" pitchFamily="34" charset="-122"/>
                        </a:rPr>
                        <a:t>NYT*</a:t>
                      </a:r>
                    </a:p>
                  </a:txBody>
                  <a:tcPr>
                    <a:lnT w="19050">
                      <a:solidFill>
                        <a:schemeClr val="tx1"/>
                      </a:solidFill>
                      <a:prstDash val="solid"/>
                    </a:lnT>
                    <a:noFill/>
                  </a:tcPr>
                </a:tc>
                <a:tc>
                  <a:txBody>
                    <a:bodyPr/>
                    <a:lstStyle/>
                    <a:p>
                      <a:pPr algn="ctr">
                        <a:buNone/>
                      </a:pPr>
                      <a:r>
                        <a:rPr lang="en-US" altLang="zh-CN" sz="2000" dirty="0">
                          <a:latin typeface="微软雅黑" panose="020B0503020204020204" pitchFamily="34" charset="-122"/>
                          <a:ea typeface="微软雅黑" panose="020B0503020204020204" pitchFamily="34" charset="-122"/>
                        </a:rPr>
                        <a:t>56195</a:t>
                      </a:r>
                    </a:p>
                  </a:txBody>
                  <a:tcPr>
                    <a:lnT w="19050">
                      <a:solidFill>
                        <a:schemeClr val="tx1"/>
                      </a:solidFill>
                      <a:prstDash val="solid"/>
                    </a:lnT>
                    <a:noFill/>
                  </a:tcPr>
                </a:tc>
                <a:tc>
                  <a:txBody>
                    <a:bodyPr/>
                    <a:lstStyle/>
                    <a:p>
                      <a:pPr algn="ctr">
                        <a:buNone/>
                      </a:pPr>
                      <a:r>
                        <a:rPr lang="en-US" altLang="zh-CN" sz="2000" dirty="0">
                          <a:latin typeface="微软雅黑" panose="020B0503020204020204" pitchFamily="34" charset="-122"/>
                          <a:ea typeface="微软雅黑" panose="020B0503020204020204" pitchFamily="34" charset="-122"/>
                        </a:rPr>
                        <a:t>4999</a:t>
                      </a:r>
                    </a:p>
                  </a:txBody>
                  <a:tcPr>
                    <a:lnT w="19050">
                      <a:solidFill>
                        <a:schemeClr val="tx1"/>
                      </a:solidFill>
                      <a:prstDash val="solid"/>
                    </a:lnT>
                    <a:noFill/>
                  </a:tcPr>
                </a:tc>
                <a:tc>
                  <a:txBody>
                    <a:bodyPr/>
                    <a:lstStyle/>
                    <a:p>
                      <a:pPr algn="ctr">
                        <a:buNone/>
                      </a:pPr>
                      <a:r>
                        <a:rPr lang="en-US" altLang="zh-CN" sz="2000" dirty="0">
                          <a:latin typeface="微软雅黑" panose="020B0503020204020204" pitchFamily="34" charset="-122"/>
                          <a:ea typeface="微软雅黑" panose="020B0503020204020204" pitchFamily="34" charset="-122"/>
                        </a:rPr>
                        <a:t>5000</a:t>
                      </a:r>
                    </a:p>
                  </a:txBody>
                  <a:tcPr>
                    <a:lnT w="19050">
                      <a:solidFill>
                        <a:schemeClr val="tx1"/>
                      </a:solidFill>
                      <a:prstDash val="solid"/>
                    </a:lnT>
                    <a:noFill/>
                  </a:tcPr>
                </a:tc>
                <a:tc>
                  <a:txBody>
                    <a:bodyPr/>
                    <a:lstStyle/>
                    <a:p>
                      <a:pPr algn="ctr">
                        <a:buNone/>
                      </a:pPr>
                      <a:r>
                        <a:rPr lang="en-US" altLang="zh-CN" sz="2000" dirty="0">
                          <a:latin typeface="微软雅黑" panose="020B0503020204020204" pitchFamily="34" charset="-122"/>
                          <a:ea typeface="微软雅黑" panose="020B0503020204020204" pitchFamily="34" charset="-122"/>
                        </a:rPr>
                        <a:t>24</a:t>
                      </a:r>
                    </a:p>
                  </a:txBody>
                  <a:tcPr>
                    <a:lnT w="19050">
                      <a:solidFill>
                        <a:schemeClr val="tx1"/>
                      </a:solidFill>
                      <a:prstDash val="solid"/>
                    </a:lnT>
                    <a:noFill/>
                  </a:tcPr>
                </a:tc>
                <a:extLst>
                  <a:ext uri="{0D108BD9-81ED-4DB2-BD59-A6C34878D82A}">
                    <a16:rowId xmlns:a16="http://schemas.microsoft.com/office/drawing/2014/main" val="10001"/>
                  </a:ext>
                </a:extLst>
              </a:tr>
              <a:tr h="381000">
                <a:tc>
                  <a:txBody>
                    <a:bodyPr/>
                    <a:lstStyle/>
                    <a:p>
                      <a:pPr algn="ctr">
                        <a:buNone/>
                      </a:pPr>
                      <a:r>
                        <a:rPr lang="en-US" altLang="zh-CN" sz="2000" dirty="0" err="1">
                          <a:latin typeface="微软雅黑" panose="020B0503020204020204" pitchFamily="34" charset="-122"/>
                          <a:ea typeface="微软雅黑" panose="020B0503020204020204" pitchFamily="34" charset="-122"/>
                        </a:rPr>
                        <a:t>WebNLG</a:t>
                      </a:r>
                      <a:r>
                        <a:rPr lang="en-US" altLang="zh-CN" sz="2000" dirty="0">
                          <a:latin typeface="微软雅黑" panose="020B0503020204020204" pitchFamily="34" charset="-122"/>
                          <a:ea typeface="微软雅黑" panose="020B0503020204020204" pitchFamily="34" charset="-122"/>
                        </a:rPr>
                        <a:t>*</a:t>
                      </a:r>
                    </a:p>
                  </a:txBody>
                  <a:tcPr>
                    <a:noFill/>
                  </a:tcPr>
                </a:tc>
                <a:tc>
                  <a:txBody>
                    <a:bodyPr/>
                    <a:lstStyle/>
                    <a:p>
                      <a:pPr algn="ctr">
                        <a:buNone/>
                      </a:pPr>
                      <a:r>
                        <a:rPr lang="en-US" altLang="zh-CN" sz="2000" dirty="0">
                          <a:latin typeface="微软雅黑" panose="020B0503020204020204" pitchFamily="34" charset="-122"/>
                          <a:ea typeface="微软雅黑" panose="020B0503020204020204" pitchFamily="34" charset="-122"/>
                        </a:rPr>
                        <a:t>5019</a:t>
                      </a:r>
                    </a:p>
                  </a:txBody>
                  <a:tcPr>
                    <a:noFill/>
                  </a:tcPr>
                </a:tc>
                <a:tc>
                  <a:txBody>
                    <a:bodyPr/>
                    <a:lstStyle/>
                    <a:p>
                      <a:pPr algn="ctr">
                        <a:buNone/>
                      </a:pPr>
                      <a:r>
                        <a:rPr lang="en-US" altLang="zh-CN" sz="2000" dirty="0">
                          <a:latin typeface="微软雅黑" panose="020B0503020204020204" pitchFamily="34" charset="-122"/>
                          <a:ea typeface="微软雅黑" panose="020B0503020204020204" pitchFamily="34" charset="-122"/>
                        </a:rPr>
                        <a:t>500</a:t>
                      </a:r>
                    </a:p>
                  </a:txBody>
                  <a:tcPr>
                    <a:noFill/>
                  </a:tcPr>
                </a:tc>
                <a:tc>
                  <a:txBody>
                    <a:bodyPr/>
                    <a:lstStyle/>
                    <a:p>
                      <a:pPr algn="ctr">
                        <a:buNone/>
                      </a:pPr>
                      <a:r>
                        <a:rPr lang="en-US" altLang="zh-CN" sz="2000" dirty="0">
                          <a:latin typeface="微软雅黑" panose="020B0503020204020204" pitchFamily="34" charset="-122"/>
                          <a:ea typeface="微软雅黑" panose="020B0503020204020204" pitchFamily="34" charset="-122"/>
                        </a:rPr>
                        <a:t>703</a:t>
                      </a:r>
                    </a:p>
                  </a:txBody>
                  <a:tcPr>
                    <a:noFill/>
                  </a:tcPr>
                </a:tc>
                <a:tc>
                  <a:txBody>
                    <a:bodyPr/>
                    <a:lstStyle/>
                    <a:p>
                      <a:pPr algn="ctr">
                        <a:buNone/>
                      </a:pPr>
                      <a:r>
                        <a:rPr lang="en-US" altLang="zh-CN" sz="2000" dirty="0">
                          <a:latin typeface="微软雅黑" panose="020B0503020204020204" pitchFamily="34" charset="-122"/>
                          <a:ea typeface="微软雅黑" panose="020B0503020204020204" pitchFamily="34" charset="-122"/>
                        </a:rPr>
                        <a:t>171</a:t>
                      </a:r>
                    </a:p>
                  </a:txBody>
                  <a:tcPr>
                    <a:noFill/>
                  </a:tcPr>
                </a:tc>
                <a:extLst>
                  <a:ext uri="{0D108BD9-81ED-4DB2-BD59-A6C34878D82A}">
                    <a16:rowId xmlns:a16="http://schemas.microsoft.com/office/drawing/2014/main" val="10002"/>
                  </a:ext>
                </a:extLst>
              </a:tr>
              <a:tr h="381000">
                <a:tc>
                  <a:txBody>
                    <a:bodyPr/>
                    <a:lstStyle/>
                    <a:p>
                      <a:pPr algn="ctr">
                        <a:buNone/>
                      </a:pPr>
                      <a:r>
                        <a:rPr lang="en-US" altLang="zh-CN" sz="2000" dirty="0">
                          <a:latin typeface="微软雅黑" panose="020B0503020204020204" pitchFamily="34" charset="-122"/>
                          <a:ea typeface="微软雅黑" panose="020B0503020204020204" pitchFamily="34" charset="-122"/>
                        </a:rPr>
                        <a:t>NYT</a:t>
                      </a:r>
                    </a:p>
                  </a:txBody>
                  <a:tcPr>
                    <a:noFill/>
                  </a:tcPr>
                </a:tc>
                <a:tc>
                  <a:txBody>
                    <a:bodyPr/>
                    <a:lstStyle/>
                    <a:p>
                      <a:pPr algn="ctr">
                        <a:buNone/>
                      </a:pPr>
                      <a:r>
                        <a:rPr lang="en-US" altLang="zh-CN" sz="2000" dirty="0">
                          <a:latin typeface="微软雅黑" panose="020B0503020204020204" pitchFamily="34" charset="-122"/>
                          <a:ea typeface="微软雅黑" panose="020B0503020204020204" pitchFamily="34" charset="-122"/>
                        </a:rPr>
                        <a:t>56196</a:t>
                      </a:r>
                    </a:p>
                  </a:txBody>
                  <a:tcPr>
                    <a:noFill/>
                  </a:tcPr>
                </a:tc>
                <a:tc>
                  <a:txBody>
                    <a:bodyPr/>
                    <a:lstStyle/>
                    <a:p>
                      <a:pPr algn="ctr">
                        <a:buNone/>
                      </a:pPr>
                      <a:r>
                        <a:rPr lang="en-US" altLang="zh-CN" sz="2000" dirty="0">
                          <a:latin typeface="微软雅黑" panose="020B0503020204020204" pitchFamily="34" charset="-122"/>
                          <a:ea typeface="微软雅黑" panose="020B0503020204020204" pitchFamily="34" charset="-122"/>
                        </a:rPr>
                        <a:t>5000</a:t>
                      </a:r>
                    </a:p>
                  </a:txBody>
                  <a:tcPr>
                    <a:noFill/>
                  </a:tcPr>
                </a:tc>
                <a:tc>
                  <a:txBody>
                    <a:bodyPr/>
                    <a:lstStyle/>
                    <a:p>
                      <a:pPr algn="ctr">
                        <a:buNone/>
                      </a:pPr>
                      <a:r>
                        <a:rPr lang="en-US" altLang="zh-CN" sz="2000" dirty="0">
                          <a:latin typeface="微软雅黑" panose="020B0503020204020204" pitchFamily="34" charset="-122"/>
                          <a:ea typeface="微软雅黑" panose="020B0503020204020204" pitchFamily="34" charset="-122"/>
                        </a:rPr>
                        <a:t>5000</a:t>
                      </a:r>
                    </a:p>
                  </a:txBody>
                  <a:tcPr>
                    <a:noFill/>
                  </a:tcPr>
                </a:tc>
                <a:tc>
                  <a:txBody>
                    <a:bodyPr/>
                    <a:lstStyle/>
                    <a:p>
                      <a:pPr algn="ctr">
                        <a:buNone/>
                      </a:pPr>
                      <a:r>
                        <a:rPr lang="en-US" altLang="zh-CN" sz="2000" dirty="0">
                          <a:latin typeface="微软雅黑" panose="020B0503020204020204" pitchFamily="34" charset="-122"/>
                          <a:ea typeface="微软雅黑" panose="020B0503020204020204" pitchFamily="34" charset="-122"/>
                        </a:rPr>
                        <a:t>24</a:t>
                      </a:r>
                    </a:p>
                  </a:txBody>
                  <a:tcPr>
                    <a:noFill/>
                  </a:tcPr>
                </a:tc>
                <a:extLst>
                  <a:ext uri="{0D108BD9-81ED-4DB2-BD59-A6C34878D82A}">
                    <a16:rowId xmlns:a16="http://schemas.microsoft.com/office/drawing/2014/main" val="10003"/>
                  </a:ext>
                </a:extLst>
              </a:tr>
              <a:tr h="381000">
                <a:tc>
                  <a:txBody>
                    <a:bodyPr/>
                    <a:lstStyle/>
                    <a:p>
                      <a:pPr algn="ctr">
                        <a:buNone/>
                      </a:pPr>
                      <a:r>
                        <a:rPr lang="en-US" altLang="zh-CN" sz="2000" dirty="0" err="1">
                          <a:latin typeface="微软雅黑" panose="020B0503020204020204" pitchFamily="34" charset="-122"/>
                          <a:ea typeface="微软雅黑" panose="020B0503020204020204" pitchFamily="34" charset="-122"/>
                        </a:rPr>
                        <a:t>WebNLG</a:t>
                      </a:r>
                      <a:endParaRPr lang="en-US" altLang="zh-CN" sz="2000" dirty="0">
                        <a:latin typeface="微软雅黑" panose="020B0503020204020204" pitchFamily="34" charset="-122"/>
                        <a:ea typeface="微软雅黑" panose="020B0503020204020204" pitchFamily="34" charset="-122"/>
                      </a:endParaRPr>
                    </a:p>
                  </a:txBody>
                  <a:tcPr>
                    <a:lnB w="28575" cmpd="sng">
                      <a:solidFill>
                        <a:schemeClr val="tx1"/>
                      </a:solidFill>
                      <a:prstDash val="solid"/>
                    </a:lnB>
                    <a:noFill/>
                  </a:tcPr>
                </a:tc>
                <a:tc>
                  <a:txBody>
                    <a:bodyPr/>
                    <a:lstStyle/>
                    <a:p>
                      <a:pPr algn="ctr">
                        <a:buNone/>
                      </a:pPr>
                      <a:r>
                        <a:rPr lang="en-US" altLang="zh-CN" sz="2000" dirty="0">
                          <a:latin typeface="微软雅黑" panose="020B0503020204020204" pitchFamily="34" charset="-122"/>
                          <a:ea typeface="微软雅黑" panose="020B0503020204020204" pitchFamily="34" charset="-122"/>
                        </a:rPr>
                        <a:t>5019</a:t>
                      </a:r>
                    </a:p>
                  </a:txBody>
                  <a:tcPr>
                    <a:lnB w="28575" cmpd="sng">
                      <a:solidFill>
                        <a:schemeClr val="tx1"/>
                      </a:solidFill>
                      <a:prstDash val="solid"/>
                    </a:lnB>
                    <a:noFill/>
                  </a:tcPr>
                </a:tc>
                <a:tc>
                  <a:txBody>
                    <a:bodyPr/>
                    <a:lstStyle/>
                    <a:p>
                      <a:pPr algn="ctr">
                        <a:buNone/>
                      </a:pPr>
                      <a:r>
                        <a:rPr lang="en-US" altLang="zh-CN" sz="2000" dirty="0">
                          <a:latin typeface="微软雅黑" panose="020B0503020204020204" pitchFamily="34" charset="-122"/>
                          <a:ea typeface="微软雅黑" panose="020B0503020204020204" pitchFamily="34" charset="-122"/>
                        </a:rPr>
                        <a:t>703</a:t>
                      </a:r>
                    </a:p>
                  </a:txBody>
                  <a:tcPr>
                    <a:lnB w="28575" cmpd="sng">
                      <a:solidFill>
                        <a:schemeClr val="tx1"/>
                      </a:solidFill>
                      <a:prstDash val="solid"/>
                    </a:lnB>
                    <a:noFill/>
                  </a:tcPr>
                </a:tc>
                <a:tc>
                  <a:txBody>
                    <a:bodyPr/>
                    <a:lstStyle/>
                    <a:p>
                      <a:pPr algn="ctr">
                        <a:buNone/>
                      </a:pPr>
                      <a:r>
                        <a:rPr lang="en-US" altLang="zh-CN" sz="2000" dirty="0">
                          <a:latin typeface="微软雅黑" panose="020B0503020204020204" pitchFamily="34" charset="-122"/>
                          <a:ea typeface="微软雅黑" panose="020B0503020204020204" pitchFamily="34" charset="-122"/>
                        </a:rPr>
                        <a:t>703</a:t>
                      </a:r>
                    </a:p>
                  </a:txBody>
                  <a:tcPr>
                    <a:lnB w="28575" cmpd="sng">
                      <a:solidFill>
                        <a:schemeClr val="tx1"/>
                      </a:solidFill>
                      <a:prstDash val="solid"/>
                    </a:lnB>
                    <a:noFill/>
                  </a:tcPr>
                </a:tc>
                <a:tc>
                  <a:txBody>
                    <a:bodyPr/>
                    <a:lstStyle/>
                    <a:p>
                      <a:pPr algn="ctr">
                        <a:buNone/>
                      </a:pPr>
                      <a:r>
                        <a:rPr lang="en-US" altLang="zh-CN" sz="2000" dirty="0">
                          <a:latin typeface="微软雅黑" panose="020B0503020204020204" pitchFamily="34" charset="-122"/>
                          <a:ea typeface="微软雅黑" panose="020B0503020204020204" pitchFamily="34" charset="-122"/>
                        </a:rPr>
                        <a:t>216</a:t>
                      </a:r>
                    </a:p>
                  </a:txBody>
                  <a:tcPr>
                    <a:lnB w="28575" cmpd="sng">
                      <a:solidFill>
                        <a:schemeClr val="tx1"/>
                      </a:solidFill>
                      <a:prstDash val="solid"/>
                    </a:lnB>
                    <a:noFill/>
                  </a:tcPr>
                </a:tc>
                <a:extLst>
                  <a:ext uri="{0D108BD9-81ED-4DB2-BD59-A6C34878D82A}">
                    <a16:rowId xmlns:a16="http://schemas.microsoft.com/office/drawing/2014/main" val="10004"/>
                  </a:ext>
                </a:extLst>
              </a:tr>
            </a:tbl>
          </a:graphicData>
        </a:graphic>
      </p:graphicFrame>
      <p:sp>
        <p:nvSpPr>
          <p:cNvPr id="5" name="文本框 4"/>
          <p:cNvSpPr txBox="1"/>
          <p:nvPr/>
        </p:nvSpPr>
        <p:spPr>
          <a:xfrm>
            <a:off x="4782185" y="1740527"/>
            <a:ext cx="2627630"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实验数据集汇总表</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nvPicPr>
        <p:blipFill rotWithShape="1">
          <a:blip r:embed="rId2">
            <a:extLst>
              <a:ext uri="{28A0092B-C50C-407E-A947-70E740481C1C}">
                <a14:useLocalDpi xmlns:a14="http://schemas.microsoft.com/office/drawing/2010/main" val="0"/>
              </a:ext>
            </a:extLst>
          </a:blip>
          <a:srcRect r="74655"/>
          <a:stretch>
            <a:fillRect/>
          </a:stretch>
        </p:blipFill>
        <p:spPr>
          <a:xfrm>
            <a:off x="295357" y="148692"/>
            <a:ext cx="857530" cy="782949"/>
          </a:xfrm>
          <a:prstGeom prst="rect">
            <a:avLst/>
          </a:prstGeom>
        </p:spPr>
      </p:pic>
      <p:sp>
        <p:nvSpPr>
          <p:cNvPr id="41" name="矩形 40"/>
          <p:cNvSpPr/>
          <p:nvPr/>
        </p:nvSpPr>
        <p:spPr>
          <a:xfrm>
            <a:off x="-1" y="1044645"/>
            <a:ext cx="12190017" cy="4911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1 Título"/>
          <p:cNvSpPr txBox="1">
            <a:spLocks noChangeArrowheads="1"/>
          </p:cNvSpPr>
          <p:nvPr/>
        </p:nvSpPr>
        <p:spPr bwMode="auto">
          <a:xfrm>
            <a:off x="6981658" y="4466058"/>
            <a:ext cx="4524375" cy="54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指导老师：卢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玲</a:t>
            </a:r>
            <a:endParaRPr lang="es-H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76" name="1 Título"/>
          <p:cNvSpPr txBox="1">
            <a:spLocks noChangeArrowheads="1"/>
          </p:cNvSpPr>
          <p:nvPr/>
        </p:nvSpPr>
        <p:spPr bwMode="auto">
          <a:xfrm>
            <a:off x="6983981" y="4124724"/>
            <a:ext cx="4524375" cy="429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汇  报  人：严秋阳</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52" name="直接连接符 51"/>
          <p:cNvCxnSpPr/>
          <p:nvPr/>
        </p:nvCxnSpPr>
        <p:spPr>
          <a:xfrm flipV="1">
            <a:off x="-2" y="1039605"/>
            <a:ext cx="12192002" cy="504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337" y="2283712"/>
            <a:ext cx="618803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63" name="1 Título"/>
          <p:cNvSpPr txBox="1">
            <a:spLocks noChangeArrowheads="1"/>
          </p:cNvSpPr>
          <p:nvPr/>
        </p:nvSpPr>
        <p:spPr bwMode="auto">
          <a:xfrm>
            <a:off x="6979335" y="4893592"/>
            <a:ext cx="4269255" cy="54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汇报时间：</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2022</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12</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月</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17</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日</a:t>
            </a:r>
            <a:endParaRPr lang="zh-CN"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0" name="图片 39"/>
          <p:cNvPicPr>
            <a:picLocks noChangeAspect="1"/>
          </p:cNvPicPr>
          <p:nvPr/>
        </p:nvPicPr>
        <p:blipFill rotWithShape="1">
          <a:blip r:embed="rId3">
            <a:extLst>
              <a:ext uri="{28A0092B-C50C-407E-A947-70E740481C1C}">
                <a14:useLocalDpi xmlns:a14="http://schemas.microsoft.com/office/drawing/2010/main" val="0"/>
              </a:ext>
            </a:extLst>
          </a:blip>
          <a:srcRect r="8707" b="29364"/>
          <a:stretch>
            <a:fillRect/>
          </a:stretch>
        </p:blipFill>
        <p:spPr>
          <a:xfrm>
            <a:off x="3378787" y="153921"/>
            <a:ext cx="2880000" cy="403970"/>
          </a:xfrm>
          <a:prstGeom prst="rect">
            <a:avLst/>
          </a:prstGeom>
        </p:spPr>
      </p:pic>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0493" y="537197"/>
            <a:ext cx="2844000" cy="421566"/>
          </a:xfrm>
          <a:prstGeom prst="rect">
            <a:avLst/>
          </a:prstGeom>
        </p:spPr>
      </p:pic>
      <p:pic>
        <p:nvPicPr>
          <p:cNvPr id="60" name="图片 5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389" y="544399"/>
            <a:ext cx="2520000" cy="389508"/>
          </a:xfrm>
          <a:prstGeom prst="rect">
            <a:avLst/>
          </a:prstGeom>
        </p:spPr>
      </p:pic>
      <p:pic>
        <p:nvPicPr>
          <p:cNvPr id="14337" name="图片 143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6467" y="134672"/>
            <a:ext cx="2340000" cy="499447"/>
          </a:xfrm>
          <a:prstGeom prst="rect">
            <a:avLst/>
          </a:prstGeom>
        </p:spPr>
      </p:pic>
      <p:sp>
        <p:nvSpPr>
          <p:cNvPr id="14341" name="灯片编号占位符 14340"/>
          <p:cNvSpPr>
            <a:spLocks noGrp="1"/>
          </p:cNvSpPr>
          <p:nvPr>
            <p:ph type="sldNum" sz="quarter" idx="12"/>
          </p:nvPr>
        </p:nvSpPr>
        <p:spPr/>
        <p:txBody>
          <a:bodyPr/>
          <a:lstStyle/>
          <a:p>
            <a:fld id="{E6329250-19B9-45B5-80A8-D3AAE73B16B3}" type="slidenum">
              <a:rPr lang="zh-CN" altLang="en-US" smtClean="0"/>
              <a:t>22</a:t>
            </a:fld>
            <a:endParaRPr lang="zh-CN" altLang="en-US"/>
          </a:p>
        </p:txBody>
      </p:sp>
      <p:pic>
        <p:nvPicPr>
          <p:cNvPr id="90" name="图片 8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04975" y="5862152"/>
            <a:ext cx="1561691" cy="945058"/>
          </a:xfrm>
          <a:prstGeom prst="rect">
            <a:avLst/>
          </a:prstGeom>
        </p:spPr>
      </p:pic>
      <p:pic>
        <p:nvPicPr>
          <p:cNvPr id="91" name="图片 9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34291" y="6472061"/>
            <a:ext cx="1343058" cy="274484"/>
          </a:xfrm>
          <a:prstGeom prst="rect">
            <a:avLst/>
          </a:prstGeom>
        </p:spPr>
      </p:pic>
      <p:pic>
        <p:nvPicPr>
          <p:cNvPr id="34" name="图片 33"/>
          <p:cNvPicPr>
            <a:picLocks noChangeAspect="1"/>
          </p:cNvPicPr>
          <p:nvPr/>
        </p:nvPicPr>
        <p:blipFill rotWithShape="1">
          <a:blip r:embed="rId9" cstate="print">
            <a:extLst>
              <a:ext uri="{28A0092B-C50C-407E-A947-70E740481C1C}">
                <a14:useLocalDpi xmlns:a14="http://schemas.microsoft.com/office/drawing/2010/main" val="0"/>
              </a:ext>
            </a:extLst>
          </a:blip>
          <a:srcRect l="32228" t="12180" r="20195" b="71961"/>
          <a:stretch>
            <a:fillRect/>
          </a:stretch>
        </p:blipFill>
        <p:spPr>
          <a:xfrm>
            <a:off x="0" y="1066620"/>
            <a:ext cx="6300000" cy="1181439"/>
          </a:xfrm>
          <a:prstGeom prst="rect">
            <a:avLst/>
          </a:prstGeom>
        </p:spPr>
      </p:pic>
      <p:pic>
        <p:nvPicPr>
          <p:cNvPr id="35" name="图片 34"/>
          <p:cNvPicPr>
            <a:picLocks noChangeAspect="1"/>
          </p:cNvPicPr>
          <p:nvPr/>
        </p:nvPicPr>
        <p:blipFill rotWithShape="1">
          <a:blip r:embed="rId10">
            <a:extLst>
              <a:ext uri="{28A0092B-C50C-407E-A947-70E740481C1C}">
                <a14:useLocalDpi xmlns:a14="http://schemas.microsoft.com/office/drawing/2010/main" val="0"/>
              </a:ext>
            </a:extLst>
          </a:blip>
          <a:srcRect t="16691" b="28718"/>
          <a:stretch>
            <a:fillRect/>
          </a:stretch>
        </p:blipFill>
        <p:spPr>
          <a:xfrm>
            <a:off x="8509225" y="103608"/>
            <a:ext cx="2773595" cy="450349"/>
          </a:xfrm>
          <a:prstGeom prst="rect">
            <a:avLst/>
          </a:prstGeom>
        </p:spPr>
      </p:pic>
      <p:pic>
        <p:nvPicPr>
          <p:cNvPr id="36" name="图片 3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1219" y="715387"/>
            <a:ext cx="3258000" cy="320709"/>
          </a:xfrm>
          <a:prstGeom prst="rect">
            <a:avLst/>
          </a:prstGeom>
        </p:spPr>
      </p:pic>
      <p:pic>
        <p:nvPicPr>
          <p:cNvPr id="38" name="图片 3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10600" y="424168"/>
            <a:ext cx="3258282" cy="453326"/>
          </a:xfrm>
          <a:prstGeom prst="rect">
            <a:avLst/>
          </a:prstGeom>
        </p:spPr>
      </p:pic>
      <p:cxnSp>
        <p:nvCxnSpPr>
          <p:cNvPr id="42" name="直接连接符 41"/>
          <p:cNvCxnSpPr/>
          <p:nvPr/>
        </p:nvCxnSpPr>
        <p:spPr>
          <a:xfrm>
            <a:off x="1985" y="3930601"/>
            <a:ext cx="12190015"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rotWithShape="1">
          <a:blip r:embed="rId13">
            <a:extLst>
              <a:ext uri="{28A0092B-C50C-407E-A947-70E740481C1C}">
                <a14:useLocalDpi xmlns:a14="http://schemas.microsoft.com/office/drawing/2010/main" val="0"/>
              </a:ext>
            </a:extLst>
          </a:blip>
          <a:srcRect t="27431" b="40040"/>
          <a:stretch>
            <a:fillRect/>
          </a:stretch>
        </p:blipFill>
        <p:spPr>
          <a:xfrm>
            <a:off x="-2324" y="2275246"/>
            <a:ext cx="6300000" cy="3643301"/>
          </a:xfrm>
          <a:prstGeom prst="rect">
            <a:avLst/>
          </a:prstGeom>
        </p:spPr>
      </p:pic>
      <p:sp>
        <p:nvSpPr>
          <p:cNvPr id="43" name="1 Título"/>
          <p:cNvSpPr txBox="1">
            <a:spLocks noChangeArrowheads="1"/>
          </p:cNvSpPr>
          <p:nvPr/>
        </p:nvSpPr>
        <p:spPr bwMode="auto">
          <a:xfrm>
            <a:off x="295357" y="6054989"/>
            <a:ext cx="3760701" cy="65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r>
              <a:rPr lang="en-US" altLang="zh-CN" sz="1000" b="1" dirty="0">
                <a:solidFill>
                  <a:srgbClr val="5AD00A"/>
                </a:solidFill>
                <a:latin typeface="Calibri" panose="020F0502020204030204" pitchFamily="34" charset="0"/>
                <a:ea typeface="宋体" panose="02010600030101010101" pitchFamily="2" charset="-122"/>
              </a:rPr>
              <a:t>Contact Us</a:t>
            </a:r>
          </a:p>
          <a:p>
            <a:pPr eaLnBrk="1" hangingPunct="1"/>
            <a:r>
              <a:rPr lang="zh-CN" altLang="en-US" sz="1000" b="1" dirty="0">
                <a:solidFill>
                  <a:srgbClr val="5AD00A"/>
                </a:solidFill>
                <a:latin typeface="Calibri" panose="020F0502020204030204" pitchFamily="34" charset="0"/>
                <a:ea typeface="宋体" panose="02010600030101010101" pitchFamily="2" charset="-122"/>
              </a:rPr>
              <a:t>重庆市巴南区红光大道</a:t>
            </a:r>
            <a:r>
              <a:rPr lang="en-US" altLang="zh-CN" sz="1000" b="1" dirty="0">
                <a:solidFill>
                  <a:srgbClr val="5AD00A"/>
                </a:solidFill>
                <a:latin typeface="Calibri" panose="020F0502020204030204" pitchFamily="34" charset="0"/>
                <a:ea typeface="宋体" panose="02010600030101010101" pitchFamily="2" charset="-122"/>
              </a:rPr>
              <a:t>69</a:t>
            </a:r>
            <a:r>
              <a:rPr lang="zh-CN" altLang="en-US" sz="1000" b="1" dirty="0">
                <a:solidFill>
                  <a:srgbClr val="5AD00A"/>
                </a:solidFill>
                <a:latin typeface="Calibri" panose="020F0502020204030204" pitchFamily="34" charset="0"/>
                <a:ea typeface="宋体" panose="02010600030101010101" pitchFamily="2" charset="-122"/>
              </a:rPr>
              <a:t>号，</a:t>
            </a:r>
            <a:r>
              <a:rPr lang="en-US" altLang="zh-CN" sz="1000" b="1" dirty="0">
                <a:solidFill>
                  <a:srgbClr val="5AD00A"/>
                </a:solidFill>
                <a:latin typeface="Calibri" panose="020F0502020204030204" pitchFamily="34" charset="0"/>
                <a:ea typeface="宋体" panose="02010600030101010101" pitchFamily="2" charset="-122"/>
              </a:rPr>
              <a:t>400050</a:t>
            </a:r>
          </a:p>
          <a:p>
            <a:pPr eaLnBrk="1" hangingPunct="1"/>
            <a:r>
              <a:rPr lang="en-US" altLang="zh-CN" sz="1000" dirty="0">
                <a:solidFill>
                  <a:schemeClr val="bg1"/>
                </a:solidFill>
                <a:latin typeface="Calibri" panose="020F0502020204030204" pitchFamily="34" charset="0"/>
                <a:ea typeface="宋体" panose="02010600030101010101" pitchFamily="2" charset="-122"/>
              </a:rPr>
              <a:t>No.69 Hongguang Avenue, Banan District, Chongqing, China, 400050</a:t>
            </a:r>
          </a:p>
          <a:p>
            <a:pPr eaLnBrk="1" hangingPunct="1"/>
            <a:r>
              <a:rPr lang="en-US" altLang="zh-CN" sz="1000" dirty="0">
                <a:solidFill>
                  <a:schemeClr val="bg1"/>
                </a:solidFill>
                <a:latin typeface="Calibri" panose="020F0502020204030204" pitchFamily="34" charset="0"/>
                <a:ea typeface="宋体" panose="02010600030101010101" pitchFamily="2" charset="-122"/>
              </a:rPr>
              <a:t>P.  139 8379 1161 / ll@cqut.edu.cn</a:t>
            </a:r>
          </a:p>
        </p:txBody>
      </p:sp>
      <p:pic>
        <p:nvPicPr>
          <p:cNvPr id="2" name="图片 1"/>
          <p:cNvPicPr>
            <a:picLocks noChangeAspect="1"/>
          </p:cNvPicPr>
          <p:nvPr/>
        </p:nvPicPr>
        <p:blipFill>
          <a:blip r:embed="rId14"/>
          <a:stretch>
            <a:fillRect/>
          </a:stretch>
        </p:blipFill>
        <p:spPr>
          <a:xfrm>
            <a:off x="6469380" y="1486535"/>
            <a:ext cx="5289550" cy="200279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nvPicPr>
        <p:blipFill rotWithShape="1">
          <a:blip r:embed="rId2" cstate="print">
            <a:extLst>
              <a:ext uri="{28A0092B-C50C-407E-A947-70E740481C1C}">
                <a14:useLocalDpi xmlns:a14="http://schemas.microsoft.com/office/drawing/2010/main" val="0"/>
              </a:ext>
            </a:extLst>
          </a:blip>
          <a:srcRect r="74655"/>
          <a:stretch>
            <a:fillRect/>
          </a:stretch>
        </p:blipFill>
        <p:spPr>
          <a:xfrm>
            <a:off x="211170" y="6409587"/>
            <a:ext cx="419046" cy="382601"/>
          </a:xfrm>
          <a:prstGeom prst="rect">
            <a:avLst/>
          </a:prstGeom>
        </p:spPr>
      </p:pic>
      <p:sp>
        <p:nvSpPr>
          <p:cNvPr id="41" name="矩形 40"/>
          <p:cNvSpPr/>
          <p:nvPr/>
        </p:nvSpPr>
        <p:spPr>
          <a:xfrm>
            <a:off x="-1" y="674586"/>
            <a:ext cx="12190017" cy="5659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2" name="直接连接符 51"/>
          <p:cNvCxnSpPr/>
          <p:nvPr/>
        </p:nvCxnSpPr>
        <p:spPr>
          <a:xfrm flipV="1">
            <a:off x="-2" y="1039605"/>
            <a:ext cx="12192002" cy="504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40" name="图片 39"/>
          <p:cNvPicPr>
            <a:picLocks noChangeAspect="1"/>
          </p:cNvPicPr>
          <p:nvPr/>
        </p:nvPicPr>
        <p:blipFill rotWithShape="1">
          <a:blip r:embed="rId3" cstate="print">
            <a:extLst>
              <a:ext uri="{28A0092B-C50C-407E-A947-70E740481C1C}">
                <a14:useLocalDpi xmlns:a14="http://schemas.microsoft.com/office/drawing/2010/main" val="0"/>
              </a:ext>
            </a:extLst>
          </a:blip>
          <a:srcRect r="8707" b="29364"/>
          <a:stretch>
            <a:fillRect/>
          </a:stretch>
        </p:blipFill>
        <p:spPr>
          <a:xfrm>
            <a:off x="1927501" y="6359385"/>
            <a:ext cx="1694637" cy="237702"/>
          </a:xfrm>
          <a:prstGeom prst="rect">
            <a:avLst/>
          </a:prstGeom>
        </p:spPr>
      </p:pic>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4905" y="6546467"/>
            <a:ext cx="2050068" cy="303882"/>
          </a:xfrm>
          <a:prstGeom prst="rect">
            <a:avLst/>
          </a:prstGeom>
        </p:spPr>
      </p:pic>
      <p:pic>
        <p:nvPicPr>
          <p:cNvPr id="49" name="图片 48"/>
          <p:cNvPicPr>
            <a:picLocks noChangeAspect="1"/>
          </p:cNvPicPr>
          <p:nvPr/>
        </p:nvPicPr>
        <p:blipFill rotWithShape="1">
          <a:blip r:embed="rId5">
            <a:extLst>
              <a:ext uri="{28A0092B-C50C-407E-A947-70E740481C1C}">
                <a14:useLocalDpi xmlns:a14="http://schemas.microsoft.com/office/drawing/2010/main" val="0"/>
              </a:ext>
            </a:extLst>
          </a:blip>
          <a:srcRect t="16691" b="28718"/>
          <a:stretch>
            <a:fillRect/>
          </a:stretch>
        </p:blipFill>
        <p:spPr>
          <a:xfrm>
            <a:off x="8275190" y="152001"/>
            <a:ext cx="1837662" cy="298381"/>
          </a:xfrm>
          <a:prstGeom prst="rect">
            <a:avLst/>
          </a:prstGeom>
        </p:spPr>
      </p:pic>
      <p:pic>
        <p:nvPicPr>
          <p:cNvPr id="53" name="图片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21801" y="299959"/>
            <a:ext cx="2050069" cy="201803"/>
          </a:xfrm>
          <a:prstGeom prst="rect">
            <a:avLst/>
          </a:prstGeom>
        </p:spPr>
      </p:pic>
      <p:pic>
        <p:nvPicPr>
          <p:cNvPr id="56" name="图片 55"/>
          <p:cNvPicPr>
            <a:picLocks noChangeAspect="1"/>
          </p:cNvPicPr>
          <p:nvPr/>
        </p:nvPicPr>
        <p:blipFill rotWithShape="1">
          <a:blip r:embed="rId7">
            <a:extLst>
              <a:ext uri="{28A0092B-C50C-407E-A947-70E740481C1C}">
                <a14:useLocalDpi xmlns:a14="http://schemas.microsoft.com/office/drawing/2010/main" val="0"/>
              </a:ext>
            </a:extLst>
          </a:blip>
          <a:srcRect t="23988" b="29004"/>
          <a:stretch>
            <a:fillRect/>
          </a:stretch>
        </p:blipFill>
        <p:spPr>
          <a:xfrm>
            <a:off x="9861006" y="6454463"/>
            <a:ext cx="1040211" cy="295903"/>
          </a:xfrm>
          <a:prstGeom prst="rect">
            <a:avLst/>
          </a:prstGeom>
        </p:spPr>
      </p:pic>
      <p:pic>
        <p:nvPicPr>
          <p:cNvPr id="58" name="图片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07018" y="6492163"/>
            <a:ext cx="1343058" cy="274484"/>
          </a:xfrm>
          <a:prstGeom prst="rect">
            <a:avLst/>
          </a:prstGeom>
        </p:spPr>
      </p:pic>
      <p:pic>
        <p:nvPicPr>
          <p:cNvPr id="60" name="图片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6110" y="6588306"/>
            <a:ext cx="1367838" cy="211422"/>
          </a:xfrm>
          <a:prstGeom prst="rect">
            <a:avLst/>
          </a:prstGeom>
        </p:spPr>
      </p:pic>
      <p:pic>
        <p:nvPicPr>
          <p:cNvPr id="14337" name="图片 143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216" y="6364732"/>
            <a:ext cx="1367838" cy="291950"/>
          </a:xfrm>
          <a:prstGeom prst="rect">
            <a:avLst/>
          </a:prstGeom>
        </p:spPr>
      </p:pic>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58357" y="118022"/>
            <a:ext cx="2144602" cy="298380"/>
          </a:xfrm>
          <a:prstGeom prst="rect">
            <a:avLst/>
          </a:prstGeom>
        </p:spPr>
      </p:pic>
      <p:sp>
        <p:nvSpPr>
          <p:cNvPr id="4" name="灯片编号占位符 3"/>
          <p:cNvSpPr>
            <a:spLocks noGrp="1"/>
          </p:cNvSpPr>
          <p:nvPr>
            <p:ph type="sldNum" sz="quarter" idx="12"/>
          </p:nvPr>
        </p:nvSpPr>
        <p:spPr>
          <a:xfrm>
            <a:off x="9558159" y="6395265"/>
            <a:ext cx="406399" cy="365125"/>
          </a:xfrm>
        </p:spPr>
        <p:txBody>
          <a:bodyPr/>
          <a:lstStyle/>
          <a:p>
            <a:pPr algn="ctr"/>
            <a:fld id="{E6329250-19B9-45B5-80A8-D3AAE73B16B3}" type="slidenum">
              <a:rPr lang="zh-CN" altLang="en-US" sz="1400" b="1" smtClean="0">
                <a:solidFill>
                  <a:schemeClr val="bg1"/>
                </a:solidFill>
              </a:rPr>
              <a:t>3</a:t>
            </a:fld>
            <a:endParaRPr lang="zh-CN" altLang="en-US" sz="1400" b="1" dirty="0">
              <a:solidFill>
                <a:schemeClr val="bg1"/>
              </a:solidFill>
            </a:endParaRPr>
          </a:p>
        </p:txBody>
      </p:sp>
      <p:sp>
        <p:nvSpPr>
          <p:cNvPr id="61" name="文本框 60"/>
          <p:cNvSpPr txBox="1"/>
          <p:nvPr/>
        </p:nvSpPr>
        <p:spPr>
          <a:xfrm>
            <a:off x="211170" y="89599"/>
            <a:ext cx="8486240" cy="523220"/>
          </a:xfrm>
          <a:prstGeom prst="rect">
            <a:avLst/>
          </a:prstGeom>
          <a:noFill/>
        </p:spPr>
        <p:txBody>
          <a:bodyPr wrap="square">
            <a:spAutoFit/>
          </a:bodyPr>
          <a:lstStyle/>
          <a:p>
            <a:pPr marL="0" indent="0">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目录 </a:t>
            </a:r>
            <a:r>
              <a:rPr lang="en-US" altLang="zh-CN" sz="2800" b="1" dirty="0">
                <a:solidFill>
                  <a:schemeClr val="bg1"/>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CONTENT</a:t>
            </a:r>
          </a:p>
        </p:txBody>
      </p:sp>
      <p:grpSp>
        <p:nvGrpSpPr>
          <p:cNvPr id="5" name="组合 4"/>
          <p:cNvGrpSpPr/>
          <p:nvPr/>
        </p:nvGrpSpPr>
        <p:grpSpPr>
          <a:xfrm>
            <a:off x="3637915" y="1329055"/>
            <a:ext cx="4916170" cy="4338320"/>
            <a:chOff x="10515" y="2014"/>
            <a:chExt cx="7742" cy="6832"/>
          </a:xfrm>
        </p:grpSpPr>
        <p:sp>
          <p:nvSpPr>
            <p:cNvPr id="9" name="文本框 8"/>
            <p:cNvSpPr txBox="1"/>
            <p:nvPr/>
          </p:nvSpPr>
          <p:spPr>
            <a:xfrm>
              <a:off x="10515" y="2014"/>
              <a:ext cx="7742" cy="6832"/>
            </a:xfrm>
            <a:prstGeom prst="rect">
              <a:avLst/>
            </a:prstGeom>
            <a:noFill/>
            <a:ln>
              <a:noFill/>
            </a:ln>
          </p:spPr>
          <p:txBody>
            <a:bodyPr wrap="square" rtlCol="0">
              <a:spAutoFit/>
            </a:bodyPr>
            <a:lstStyle/>
            <a:p>
              <a:pPr algn="ctr"/>
              <a:r>
                <a:rPr lang="en-US" altLang="zh-CN" sz="13800" b="1" dirty="0">
                  <a:solidFill>
                    <a:schemeClr val="tx1">
                      <a:lumMod val="50000"/>
                      <a:lumOff val="50000"/>
                      <a:alpha val="23000"/>
                    </a:schemeClr>
                  </a:solidFill>
                  <a:latin typeface="微软雅黑" panose="020B0503020204020204" pitchFamily="34" charset="-122"/>
                  <a:ea typeface="微软雅黑" panose="020B0503020204020204" pitchFamily="34" charset="-122"/>
                </a:rPr>
                <a:t>PART</a:t>
              </a:r>
            </a:p>
            <a:p>
              <a:pPr algn="ctr"/>
              <a:r>
                <a:rPr lang="en-US" altLang="zh-CN" sz="13800" b="1" dirty="0">
                  <a:solidFill>
                    <a:schemeClr val="tx1">
                      <a:lumMod val="50000"/>
                      <a:lumOff val="50000"/>
                      <a:alpha val="23000"/>
                    </a:schemeClr>
                  </a:solidFill>
                  <a:latin typeface="微软雅黑" panose="020B0503020204020204" pitchFamily="34" charset="-122"/>
                  <a:ea typeface="微软雅黑" panose="020B0503020204020204" pitchFamily="34" charset="-122"/>
                </a:rPr>
                <a:t>ONE</a:t>
              </a:r>
            </a:p>
          </p:txBody>
        </p:sp>
        <p:sp>
          <p:nvSpPr>
            <p:cNvPr id="2" name="文本框 1"/>
            <p:cNvSpPr txBox="1"/>
            <p:nvPr/>
          </p:nvSpPr>
          <p:spPr>
            <a:xfrm>
              <a:off x="10852" y="4716"/>
              <a:ext cx="6781" cy="1210"/>
            </a:xfrm>
            <a:prstGeom prst="rect">
              <a:avLst/>
            </a:prstGeom>
            <a:solidFill>
              <a:schemeClr val="bg1"/>
            </a:solidFill>
            <a:ln>
              <a:noFill/>
            </a:ln>
          </p:spPr>
          <p:txBody>
            <a:bodyPr wrap="square" rtlCol="0">
              <a:spAutoFit/>
            </a:bodyPr>
            <a:lstStyle/>
            <a:p>
              <a:pPr algn="ctr"/>
              <a:r>
                <a:rPr lang="zh-CN" altLang="en-US" sz="4400" b="1" dirty="0">
                  <a:solidFill>
                    <a:srgbClr val="015593"/>
                  </a:solidFill>
                  <a:latin typeface="微软雅黑" panose="020B0503020204020204" pitchFamily="34" charset="-122"/>
                  <a:ea typeface="微软雅黑" panose="020B0503020204020204" pitchFamily="34" charset="-122"/>
                </a:rPr>
                <a:t>选题背景及意义</a:t>
              </a:r>
            </a:p>
          </p:txBody>
        </p:sp>
      </p:gr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nvPicPr>
        <p:blipFill rotWithShape="1">
          <a:blip r:embed="rId4" cstate="print">
            <a:extLst>
              <a:ext uri="{28A0092B-C50C-407E-A947-70E740481C1C}">
                <a14:useLocalDpi xmlns:a14="http://schemas.microsoft.com/office/drawing/2010/main" val="0"/>
              </a:ext>
            </a:extLst>
          </a:blip>
          <a:srcRect r="74655"/>
          <a:stretch>
            <a:fillRect/>
          </a:stretch>
        </p:blipFill>
        <p:spPr>
          <a:xfrm>
            <a:off x="211170" y="6409587"/>
            <a:ext cx="419046" cy="382601"/>
          </a:xfrm>
          <a:prstGeom prst="rect">
            <a:avLst/>
          </a:prstGeom>
        </p:spPr>
      </p:pic>
      <p:sp>
        <p:nvSpPr>
          <p:cNvPr id="41" name="矩形 40"/>
          <p:cNvSpPr/>
          <p:nvPr/>
        </p:nvSpPr>
        <p:spPr>
          <a:xfrm>
            <a:off x="1983" y="618166"/>
            <a:ext cx="12190017" cy="5659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2" name="直接连接符 51"/>
          <p:cNvCxnSpPr/>
          <p:nvPr/>
        </p:nvCxnSpPr>
        <p:spPr>
          <a:xfrm flipV="1">
            <a:off x="-2" y="1039605"/>
            <a:ext cx="12192002" cy="504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40" name="图片 39"/>
          <p:cNvPicPr>
            <a:picLocks noChangeAspect="1"/>
          </p:cNvPicPr>
          <p:nvPr/>
        </p:nvPicPr>
        <p:blipFill rotWithShape="1">
          <a:blip r:embed="rId5" cstate="print">
            <a:extLst>
              <a:ext uri="{28A0092B-C50C-407E-A947-70E740481C1C}">
                <a14:useLocalDpi xmlns:a14="http://schemas.microsoft.com/office/drawing/2010/main" val="0"/>
              </a:ext>
            </a:extLst>
          </a:blip>
          <a:srcRect r="8707" b="29364"/>
          <a:stretch>
            <a:fillRect/>
          </a:stretch>
        </p:blipFill>
        <p:spPr>
          <a:xfrm>
            <a:off x="1927501" y="6359385"/>
            <a:ext cx="1694637" cy="237702"/>
          </a:xfrm>
          <a:prstGeom prst="rect">
            <a:avLst/>
          </a:prstGeom>
        </p:spPr>
      </p:pic>
      <p:pic>
        <p:nvPicPr>
          <p:cNvPr id="47" name="图片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4905" y="6546467"/>
            <a:ext cx="2050068" cy="303882"/>
          </a:xfrm>
          <a:prstGeom prst="rect">
            <a:avLst/>
          </a:prstGeom>
        </p:spPr>
      </p:pic>
      <p:pic>
        <p:nvPicPr>
          <p:cNvPr id="49" name="图片 48"/>
          <p:cNvPicPr>
            <a:picLocks noChangeAspect="1"/>
          </p:cNvPicPr>
          <p:nvPr/>
        </p:nvPicPr>
        <p:blipFill rotWithShape="1">
          <a:blip r:embed="rId7">
            <a:extLst>
              <a:ext uri="{28A0092B-C50C-407E-A947-70E740481C1C}">
                <a14:useLocalDpi xmlns:a14="http://schemas.microsoft.com/office/drawing/2010/main" val="0"/>
              </a:ext>
            </a:extLst>
          </a:blip>
          <a:srcRect t="16691" b="28718"/>
          <a:stretch>
            <a:fillRect/>
          </a:stretch>
        </p:blipFill>
        <p:spPr>
          <a:xfrm>
            <a:off x="8275190" y="152001"/>
            <a:ext cx="1837662" cy="298381"/>
          </a:xfrm>
          <a:prstGeom prst="rect">
            <a:avLst/>
          </a:prstGeom>
        </p:spPr>
      </p:pic>
      <p:pic>
        <p:nvPicPr>
          <p:cNvPr id="53" name="图片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21801" y="299959"/>
            <a:ext cx="2050069" cy="201803"/>
          </a:xfrm>
          <a:prstGeom prst="rect">
            <a:avLst/>
          </a:prstGeom>
        </p:spPr>
      </p:pic>
      <p:pic>
        <p:nvPicPr>
          <p:cNvPr id="56" name="图片 55"/>
          <p:cNvPicPr>
            <a:picLocks noChangeAspect="1"/>
          </p:cNvPicPr>
          <p:nvPr/>
        </p:nvPicPr>
        <p:blipFill rotWithShape="1">
          <a:blip r:embed="rId9">
            <a:extLst>
              <a:ext uri="{28A0092B-C50C-407E-A947-70E740481C1C}">
                <a14:useLocalDpi xmlns:a14="http://schemas.microsoft.com/office/drawing/2010/main" val="0"/>
              </a:ext>
            </a:extLst>
          </a:blip>
          <a:srcRect t="23988" b="29004"/>
          <a:stretch>
            <a:fillRect/>
          </a:stretch>
        </p:blipFill>
        <p:spPr>
          <a:xfrm>
            <a:off x="9861006" y="6454463"/>
            <a:ext cx="1040211" cy="295903"/>
          </a:xfrm>
          <a:prstGeom prst="rect">
            <a:avLst/>
          </a:prstGeom>
        </p:spPr>
      </p:pic>
      <p:pic>
        <p:nvPicPr>
          <p:cNvPr id="58" name="图片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707018" y="6492163"/>
            <a:ext cx="1343058" cy="274484"/>
          </a:xfrm>
          <a:prstGeom prst="rect">
            <a:avLst/>
          </a:prstGeom>
        </p:spPr>
      </p:pic>
      <p:pic>
        <p:nvPicPr>
          <p:cNvPr id="60" name="图片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6110" y="6588306"/>
            <a:ext cx="1367838" cy="211422"/>
          </a:xfrm>
          <a:prstGeom prst="rect">
            <a:avLst/>
          </a:prstGeom>
        </p:spPr>
      </p:pic>
      <p:pic>
        <p:nvPicPr>
          <p:cNvPr id="14337" name="图片 1433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0216" y="6364732"/>
            <a:ext cx="1367838" cy="291950"/>
          </a:xfrm>
          <a:prstGeom prst="rect">
            <a:avLst/>
          </a:prstGeom>
        </p:spPr>
      </p:pic>
      <p:pic>
        <p:nvPicPr>
          <p:cNvPr id="3" name="图片 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58357" y="118022"/>
            <a:ext cx="2144602" cy="298380"/>
          </a:xfrm>
          <a:prstGeom prst="rect">
            <a:avLst/>
          </a:prstGeom>
        </p:spPr>
      </p:pic>
      <p:sp>
        <p:nvSpPr>
          <p:cNvPr id="45" name="文本框 44"/>
          <p:cNvSpPr txBox="1"/>
          <p:nvPr/>
        </p:nvSpPr>
        <p:spPr>
          <a:xfrm>
            <a:off x="6119235" y="3852649"/>
            <a:ext cx="727969" cy="923330"/>
          </a:xfrm>
          <a:prstGeom prst="rect">
            <a:avLst/>
          </a:prstGeom>
          <a:noFill/>
        </p:spPr>
        <p:txBody>
          <a:bodyPr wrap="square" rtlCol="0">
            <a:spAutoFit/>
          </a:bodyPr>
          <a:lstStyle/>
          <a:p>
            <a:r>
              <a:rPr lang="en-US" altLang="zh-CN" b="1" dirty="0">
                <a:solidFill>
                  <a:schemeClr val="bg1"/>
                </a:solidFill>
                <a:latin typeface="Times New Roman" panose="02020603050405020304" pitchFamily="18" charset="0"/>
                <a:cs typeface="Times New Roman" panose="02020603050405020304" pitchFamily="18" charset="0"/>
              </a:rPr>
              <a:t>N</a:t>
            </a:r>
          </a:p>
          <a:p>
            <a:r>
              <a:rPr lang="en-US" altLang="zh-CN" b="1" dirty="0">
                <a:solidFill>
                  <a:schemeClr val="bg1"/>
                </a:solidFill>
                <a:latin typeface="Times New Roman" panose="02020603050405020304" pitchFamily="18" charset="0"/>
                <a:cs typeface="Times New Roman" panose="02020603050405020304" pitchFamily="18" charset="0"/>
              </a:rPr>
              <a:t>E</a:t>
            </a:r>
          </a:p>
          <a:p>
            <a:r>
              <a:rPr lang="en-US" altLang="zh-CN" b="1" dirty="0">
                <a:solidFill>
                  <a:schemeClr val="bg1"/>
                </a:solidFill>
                <a:latin typeface="Times New Roman" panose="02020603050405020304" pitchFamily="18" charset="0"/>
                <a:cs typeface="Times New Roman" panose="02020603050405020304" pitchFamily="18" charset="0"/>
              </a:rPr>
              <a:t>R</a:t>
            </a:r>
            <a:endParaRPr lang="zh-CN" altLang="en-US" b="1" dirty="0">
              <a:solidFill>
                <a:schemeClr val="bg1"/>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a:xfrm>
            <a:off x="9558159" y="6395265"/>
            <a:ext cx="406399" cy="365125"/>
          </a:xfrm>
        </p:spPr>
        <p:txBody>
          <a:bodyPr/>
          <a:lstStyle/>
          <a:p>
            <a:pPr algn="ctr"/>
            <a:fld id="{E6329250-19B9-45B5-80A8-D3AAE73B16B3}" type="slidenum">
              <a:rPr lang="zh-CN" altLang="en-US" sz="1400" b="1" smtClean="0">
                <a:solidFill>
                  <a:schemeClr val="bg1"/>
                </a:solidFill>
              </a:rPr>
              <a:t>4</a:t>
            </a:fld>
            <a:endParaRPr lang="zh-CN" altLang="en-US" sz="1400" b="1" dirty="0">
              <a:solidFill>
                <a:schemeClr val="bg1"/>
              </a:solidFill>
            </a:endParaRPr>
          </a:p>
        </p:txBody>
      </p:sp>
      <p:sp>
        <p:nvSpPr>
          <p:cNvPr id="61" name="文本框 60"/>
          <p:cNvSpPr txBox="1"/>
          <p:nvPr/>
        </p:nvSpPr>
        <p:spPr>
          <a:xfrm>
            <a:off x="211170" y="89599"/>
            <a:ext cx="8486240" cy="523220"/>
          </a:xfrm>
          <a:prstGeom prst="rect">
            <a:avLst/>
          </a:prstGeom>
          <a:noFill/>
        </p:spPr>
        <p:txBody>
          <a:bodyPr wrap="square">
            <a:spAutoFit/>
          </a:bodyPr>
          <a:lstStyle/>
          <a:p>
            <a:pPr marL="0" indent="0">
              <a:buFont typeface="Arial" panose="020B0604020202020204" pitchFamily="34" charset="0"/>
              <a:buNone/>
            </a:pPr>
            <a:r>
              <a:rPr lang="en-US" altLang="zh-CN" sz="2800" b="1" dirty="0">
                <a:solidFill>
                  <a:schemeClr val="bg1"/>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01  </a:t>
            </a:r>
            <a:r>
              <a:rPr lang="zh-CN" altLang="en-US" sz="2800" b="1" dirty="0">
                <a:solidFill>
                  <a:schemeClr val="bg1"/>
                </a:solidFill>
                <a:latin typeface="微软雅黑" panose="020B0503020204020204" pitchFamily="34" charset="-122"/>
                <a:ea typeface="微软雅黑" panose="020B0503020204020204" pitchFamily="34" charset="-122"/>
                <a:cs typeface="Poppins SemiBold" panose="02000000000000000000" pitchFamily="2" charset="0"/>
                <a:sym typeface="微软雅黑" panose="020B0503020204020204" pitchFamily="34" charset="-122"/>
              </a:rPr>
              <a:t>选题背景及意义</a:t>
            </a:r>
            <a:endParaRPr lang="en-US" altLang="zh-CN" sz="2800" b="1" dirty="0">
              <a:solidFill>
                <a:schemeClr val="bg1"/>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endParaRPr>
          </a:p>
        </p:txBody>
      </p:sp>
      <p:sp>
        <p:nvSpPr>
          <p:cNvPr id="21" name="矩形 20"/>
          <p:cNvSpPr/>
          <p:nvPr/>
        </p:nvSpPr>
        <p:spPr>
          <a:xfrm>
            <a:off x="1790700" y="1039495"/>
            <a:ext cx="8609330" cy="43561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sym typeface="+mn-ea"/>
              </a:rPr>
              <a:t>实体关系抽取：抽取文本中的实体并识别实体之间的关系，</a:t>
            </a:r>
            <a:endParaRPr lang="zh-CN" altLang="en-US" sz="2400" dirty="0"/>
          </a:p>
        </p:txBody>
      </p:sp>
      <p:sp>
        <p:nvSpPr>
          <p:cNvPr id="24" name="矩形 23"/>
          <p:cNvSpPr/>
          <p:nvPr/>
        </p:nvSpPr>
        <p:spPr>
          <a:xfrm>
            <a:off x="4467860" y="1498600"/>
            <a:ext cx="2969895" cy="3752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sym typeface="+mn-ea"/>
              </a:rPr>
              <a:t>得到实体关系三元组</a:t>
            </a:r>
            <a:endParaRPr lang="zh-CN" altLang="en-US" sz="2400" dirty="0"/>
          </a:p>
        </p:txBody>
      </p:sp>
      <p:grpSp>
        <p:nvGrpSpPr>
          <p:cNvPr id="43" name="组合 42">
            <a:extLst>
              <a:ext uri="{FF2B5EF4-FFF2-40B4-BE49-F238E27FC236}">
                <a16:creationId xmlns:a16="http://schemas.microsoft.com/office/drawing/2014/main" id="{D828A213-DB03-4617-9F6C-AC4371E99C79}"/>
              </a:ext>
            </a:extLst>
          </p:cNvPr>
          <p:cNvGrpSpPr/>
          <p:nvPr/>
        </p:nvGrpSpPr>
        <p:grpSpPr>
          <a:xfrm>
            <a:off x="7582328" y="1552645"/>
            <a:ext cx="4299141" cy="2691765"/>
            <a:chOff x="7794" y="3132"/>
            <a:chExt cx="6844" cy="4239"/>
          </a:xfrm>
        </p:grpSpPr>
        <p:sp>
          <p:nvSpPr>
            <p:cNvPr id="44" name="文本框 43">
              <a:extLst>
                <a:ext uri="{FF2B5EF4-FFF2-40B4-BE49-F238E27FC236}">
                  <a16:creationId xmlns:a16="http://schemas.microsoft.com/office/drawing/2014/main" id="{7A4444DB-8154-41C8-829F-B09DCC85334C}"/>
                </a:ext>
              </a:extLst>
            </p:cNvPr>
            <p:cNvSpPr txBox="1"/>
            <p:nvPr/>
          </p:nvSpPr>
          <p:spPr>
            <a:xfrm>
              <a:off x="11715" y="6789"/>
              <a:ext cx="2817" cy="582"/>
            </a:xfrm>
            <a:prstGeom prst="rect">
              <a:avLst/>
            </a:prstGeom>
            <a:noFill/>
          </p:spPr>
          <p:txBody>
            <a:bodyPr wrap="square" rtlCol="0">
              <a:spAutoFit/>
            </a:bodyPr>
            <a:lstStyle/>
            <a:p>
              <a:r>
                <a:rPr lang="en-US" altLang="zh-CN" sz="1800" dirty="0">
                  <a:latin typeface="Times New Roman" panose="02020603050405020304" pitchFamily="18" charset="0"/>
                  <a:cs typeface="Times New Roman" panose="02020603050405020304" pitchFamily="18" charset="0"/>
                </a:rPr>
                <a:t>Olympic Games.</a:t>
              </a:r>
              <a:endParaRPr lang="zh-CN" altLang="en-US" dirty="0"/>
            </a:p>
          </p:txBody>
        </p:sp>
        <p:grpSp>
          <p:nvGrpSpPr>
            <p:cNvPr id="46" name="组合 45">
              <a:extLst>
                <a:ext uri="{FF2B5EF4-FFF2-40B4-BE49-F238E27FC236}">
                  <a16:creationId xmlns:a16="http://schemas.microsoft.com/office/drawing/2014/main" id="{D5185524-AC58-4A8B-81A3-7DDFDFC3CBA9}"/>
                </a:ext>
              </a:extLst>
            </p:cNvPr>
            <p:cNvGrpSpPr/>
            <p:nvPr/>
          </p:nvGrpSpPr>
          <p:grpSpPr>
            <a:xfrm>
              <a:off x="7794" y="3132"/>
              <a:ext cx="6844" cy="3657"/>
              <a:chOff x="7794" y="3132"/>
              <a:chExt cx="6844" cy="3657"/>
            </a:xfrm>
          </p:grpSpPr>
          <p:sp>
            <p:nvSpPr>
              <p:cNvPr id="48" name="椭圆 47">
                <a:extLst>
                  <a:ext uri="{FF2B5EF4-FFF2-40B4-BE49-F238E27FC236}">
                    <a16:creationId xmlns:a16="http://schemas.microsoft.com/office/drawing/2014/main" id="{C4C24902-3D47-4AB8-BDE2-2D0EEF90FEB1}"/>
                  </a:ext>
                </a:extLst>
              </p:cNvPr>
              <p:cNvSpPr/>
              <p:nvPr/>
            </p:nvSpPr>
            <p:spPr>
              <a:xfrm>
                <a:off x="9498" y="3828"/>
                <a:ext cx="574" cy="590"/>
              </a:xfrm>
              <a:prstGeom prst="ellipse">
                <a:avLst/>
              </a:prstGeom>
              <a:solidFill>
                <a:srgbClr val="A852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6A4C850A-E515-496B-A784-CD0F0598BAF5}"/>
                  </a:ext>
                </a:extLst>
              </p:cNvPr>
              <p:cNvSpPr/>
              <p:nvPr/>
            </p:nvSpPr>
            <p:spPr>
              <a:xfrm>
                <a:off x="13208" y="3783"/>
                <a:ext cx="523" cy="51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88A6278-40E7-42D4-A63D-541401004682}"/>
                  </a:ext>
                </a:extLst>
              </p:cNvPr>
              <p:cNvSpPr/>
              <p:nvPr/>
            </p:nvSpPr>
            <p:spPr>
              <a:xfrm>
                <a:off x="13137" y="6261"/>
                <a:ext cx="492" cy="52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8942425D-FDDE-48C8-B374-3A8F5D27B3D4}"/>
                  </a:ext>
                </a:extLst>
              </p:cNvPr>
              <p:cNvSpPr/>
              <p:nvPr/>
            </p:nvSpPr>
            <p:spPr>
              <a:xfrm>
                <a:off x="11457" y="5231"/>
                <a:ext cx="532" cy="551"/>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A9AD27E8-7300-47EC-8235-DF1FD6781E47}"/>
                  </a:ext>
                </a:extLst>
              </p:cNvPr>
              <p:cNvSpPr txBox="1"/>
              <p:nvPr/>
            </p:nvSpPr>
            <p:spPr>
              <a:xfrm>
                <a:off x="7794" y="3132"/>
                <a:ext cx="3407" cy="58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Tsinghua University</a:t>
                </a:r>
                <a:endParaRPr lang="zh-CN" altLang="en-US" dirty="0">
                  <a:latin typeface="Times New Roman" panose="02020603050405020304" pitchFamily="18" charset="0"/>
                  <a:cs typeface="Times New Roman" panose="02020603050405020304" pitchFamily="18" charset="0"/>
                </a:endParaRPr>
              </a:p>
            </p:txBody>
          </p:sp>
          <p:sp>
            <p:nvSpPr>
              <p:cNvPr id="57" name="文本框 56">
                <a:extLst>
                  <a:ext uri="{FF2B5EF4-FFF2-40B4-BE49-F238E27FC236}">
                    <a16:creationId xmlns:a16="http://schemas.microsoft.com/office/drawing/2014/main" id="{A86B0C2C-2587-4D16-8D7F-21530EED0601}"/>
                  </a:ext>
                </a:extLst>
              </p:cNvPr>
              <p:cNvSpPr txBox="1"/>
              <p:nvPr/>
            </p:nvSpPr>
            <p:spPr>
              <a:xfrm>
                <a:off x="10370" y="5728"/>
                <a:ext cx="2426" cy="58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Beijing</a:t>
                </a:r>
                <a:endParaRPr lang="zh-CN" altLang="en-US" dirty="0"/>
              </a:p>
            </p:txBody>
          </p:sp>
          <p:sp>
            <p:nvSpPr>
              <p:cNvPr id="59" name="文本框 58">
                <a:extLst>
                  <a:ext uri="{FF2B5EF4-FFF2-40B4-BE49-F238E27FC236}">
                    <a16:creationId xmlns:a16="http://schemas.microsoft.com/office/drawing/2014/main" id="{826282CA-4A61-49A1-A28F-B7754798AACF}"/>
                  </a:ext>
                </a:extLst>
              </p:cNvPr>
              <p:cNvSpPr txBox="1"/>
              <p:nvPr/>
            </p:nvSpPr>
            <p:spPr>
              <a:xfrm>
                <a:off x="13032" y="3132"/>
                <a:ext cx="1606" cy="58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China</a:t>
                </a:r>
                <a:endParaRPr lang="zh-CN" altLang="en-US" dirty="0"/>
              </a:p>
            </p:txBody>
          </p:sp>
          <p:cxnSp>
            <p:nvCxnSpPr>
              <p:cNvPr id="62" name="直接箭头连接符 61">
                <a:extLst>
                  <a:ext uri="{FF2B5EF4-FFF2-40B4-BE49-F238E27FC236}">
                    <a16:creationId xmlns:a16="http://schemas.microsoft.com/office/drawing/2014/main" id="{BA96E792-999E-4453-AC6D-00DC011F5FC2}"/>
                  </a:ext>
                </a:extLst>
              </p:cNvPr>
              <p:cNvCxnSpPr>
                <a:stCxn id="48" idx="5"/>
                <a:endCxn id="54" idx="1"/>
              </p:cNvCxnSpPr>
              <p:nvPr/>
            </p:nvCxnSpPr>
            <p:spPr>
              <a:xfrm>
                <a:off x="9988" y="4332"/>
                <a:ext cx="1547" cy="98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63" name="直接箭头连接符 62">
                <a:extLst>
                  <a:ext uri="{FF2B5EF4-FFF2-40B4-BE49-F238E27FC236}">
                    <a16:creationId xmlns:a16="http://schemas.microsoft.com/office/drawing/2014/main" id="{7BBDC316-F23A-484F-BEEB-59538FD471CA}"/>
                  </a:ext>
                </a:extLst>
              </p:cNvPr>
              <p:cNvCxnSpPr>
                <a:stCxn id="50" idx="3"/>
                <a:endCxn id="54" idx="7"/>
              </p:cNvCxnSpPr>
              <p:nvPr/>
            </p:nvCxnSpPr>
            <p:spPr>
              <a:xfrm flipH="1">
                <a:off x="11911" y="4218"/>
                <a:ext cx="1374" cy="1094"/>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64" name="直接箭头连接符 63">
                <a:extLst>
                  <a:ext uri="{FF2B5EF4-FFF2-40B4-BE49-F238E27FC236}">
                    <a16:creationId xmlns:a16="http://schemas.microsoft.com/office/drawing/2014/main" id="{5BA706B4-6FB8-49E5-831C-0C97FFD1F172}"/>
                  </a:ext>
                </a:extLst>
              </p:cNvPr>
              <p:cNvCxnSpPr>
                <a:cxnSpLocks/>
                <a:stCxn id="54" idx="5"/>
                <a:endCxn id="51" idx="1"/>
              </p:cNvCxnSpPr>
              <p:nvPr/>
            </p:nvCxnSpPr>
            <p:spPr>
              <a:xfrm>
                <a:off x="11911" y="5701"/>
                <a:ext cx="1298" cy="637"/>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65" name="文本框 64">
                <a:extLst>
                  <a:ext uri="{FF2B5EF4-FFF2-40B4-BE49-F238E27FC236}">
                    <a16:creationId xmlns:a16="http://schemas.microsoft.com/office/drawing/2014/main" id="{D57B66CE-001E-4FF2-9002-B8C5E97D6A99}"/>
                  </a:ext>
                </a:extLst>
              </p:cNvPr>
              <p:cNvSpPr txBox="1"/>
              <p:nvPr/>
            </p:nvSpPr>
            <p:spPr>
              <a:xfrm>
                <a:off x="10292" y="4198"/>
                <a:ext cx="2144" cy="582"/>
              </a:xfrm>
              <a:prstGeom prst="rect">
                <a:avLst/>
              </a:prstGeom>
              <a:noFill/>
            </p:spPr>
            <p:txBody>
              <a:bodyPr wrap="square" rtlCol="0">
                <a:spAutoFit/>
              </a:bodyPr>
              <a:lstStyle/>
              <a:p>
                <a:r>
                  <a:rPr lang="en-US" altLang="zh-CN" dirty="0">
                    <a:solidFill>
                      <a:schemeClr val="accent2"/>
                    </a:solidFill>
                    <a:latin typeface="Times New Roman" panose="02020603050405020304" pitchFamily="18" charset="0"/>
                    <a:cs typeface="Times New Roman" panose="02020603050405020304" pitchFamily="18" charset="0"/>
                  </a:rPr>
                  <a:t>Located in</a:t>
                </a:r>
                <a:endParaRPr lang="zh-CN" altLang="en-US" dirty="0">
                  <a:solidFill>
                    <a:schemeClr val="accent2"/>
                  </a:solidFill>
                  <a:latin typeface="Times New Roman" panose="02020603050405020304" pitchFamily="18" charset="0"/>
                  <a:cs typeface="Times New Roman" panose="02020603050405020304" pitchFamily="18" charset="0"/>
                </a:endParaRPr>
              </a:p>
            </p:txBody>
          </p:sp>
          <p:sp>
            <p:nvSpPr>
              <p:cNvPr id="66" name="文本框 65">
                <a:extLst>
                  <a:ext uri="{FF2B5EF4-FFF2-40B4-BE49-F238E27FC236}">
                    <a16:creationId xmlns:a16="http://schemas.microsoft.com/office/drawing/2014/main" id="{C48637CB-969F-4D56-BAB1-B9C3FF24D144}"/>
                  </a:ext>
                </a:extLst>
              </p:cNvPr>
              <p:cNvSpPr txBox="1"/>
              <p:nvPr/>
            </p:nvSpPr>
            <p:spPr>
              <a:xfrm>
                <a:off x="12701" y="4642"/>
                <a:ext cx="1341" cy="582"/>
              </a:xfrm>
              <a:prstGeom prst="rect">
                <a:avLst/>
              </a:prstGeom>
              <a:noFill/>
            </p:spPr>
            <p:txBody>
              <a:bodyPr wrap="none" rtlCol="0">
                <a:spAutoFit/>
              </a:bodyPr>
              <a:lstStyle/>
              <a:p>
                <a:r>
                  <a:rPr lang="en-US" altLang="zh-CN" dirty="0">
                    <a:solidFill>
                      <a:schemeClr val="accent2"/>
                    </a:solidFill>
                    <a:latin typeface="Times New Roman" panose="02020603050405020304" pitchFamily="18" charset="0"/>
                    <a:cs typeface="Times New Roman" panose="02020603050405020304" pitchFamily="18" charset="0"/>
                  </a:rPr>
                  <a:t>Capital</a:t>
                </a:r>
                <a:endParaRPr lang="zh-CN" altLang="en-US" dirty="0">
                  <a:solidFill>
                    <a:schemeClr val="accent2"/>
                  </a:solidFill>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37A8AC07-00C9-4233-B969-F948BFAE4B7D}"/>
                  </a:ext>
                </a:extLst>
              </p:cNvPr>
              <p:cNvSpPr txBox="1"/>
              <p:nvPr/>
            </p:nvSpPr>
            <p:spPr>
              <a:xfrm>
                <a:off x="12238" y="5521"/>
                <a:ext cx="1493" cy="582"/>
              </a:xfrm>
              <a:prstGeom prst="rect">
                <a:avLst/>
              </a:prstGeom>
              <a:noFill/>
            </p:spPr>
            <p:txBody>
              <a:bodyPr wrap="square" rtlCol="0">
                <a:spAutoFit/>
              </a:bodyPr>
              <a:lstStyle/>
              <a:p>
                <a:r>
                  <a:rPr lang="en-US" altLang="zh-CN" dirty="0">
                    <a:solidFill>
                      <a:schemeClr val="accent2"/>
                    </a:solidFill>
                    <a:latin typeface="Times New Roman" panose="02020603050405020304" pitchFamily="18" charset="0"/>
                    <a:cs typeface="Times New Roman" panose="02020603050405020304" pitchFamily="18" charset="0"/>
                  </a:rPr>
                  <a:t>Hosted</a:t>
                </a:r>
                <a:endParaRPr lang="zh-CN" altLang="en-US" dirty="0">
                  <a:solidFill>
                    <a:schemeClr val="accent2"/>
                  </a:solidFill>
                  <a:latin typeface="Times New Roman" panose="02020603050405020304" pitchFamily="18" charset="0"/>
                  <a:cs typeface="Times New Roman" panose="02020603050405020304" pitchFamily="18" charset="0"/>
                </a:endParaRPr>
              </a:p>
            </p:txBody>
          </p:sp>
        </p:grpSp>
      </p:grpSp>
      <p:sp>
        <p:nvSpPr>
          <p:cNvPr id="69" name="文本框 68">
            <a:extLst>
              <a:ext uri="{FF2B5EF4-FFF2-40B4-BE49-F238E27FC236}">
                <a16:creationId xmlns:a16="http://schemas.microsoft.com/office/drawing/2014/main" id="{C485FF9E-B3AC-42E6-A1E1-8E0D6BFE0D9B}"/>
              </a:ext>
            </a:extLst>
          </p:cNvPr>
          <p:cNvSpPr txBox="1"/>
          <p:nvPr/>
        </p:nvSpPr>
        <p:spPr>
          <a:xfrm>
            <a:off x="750427" y="2147132"/>
            <a:ext cx="5020058"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Tsinghua University is located in Beijing.</a:t>
            </a:r>
            <a:endParaRPr lang="zh-CN" altLang="en-US" sz="2000" b="1" dirty="0">
              <a:latin typeface="Times New Roman" panose="02020603050405020304" pitchFamily="18" charset="0"/>
              <a:cs typeface="Times New Roman" panose="02020603050405020304" pitchFamily="18" charset="0"/>
            </a:endParaRPr>
          </a:p>
        </p:txBody>
      </p:sp>
      <p:sp>
        <p:nvSpPr>
          <p:cNvPr id="70" name="文本框 69">
            <a:extLst>
              <a:ext uri="{FF2B5EF4-FFF2-40B4-BE49-F238E27FC236}">
                <a16:creationId xmlns:a16="http://schemas.microsoft.com/office/drawing/2014/main" id="{5922BDCC-59BE-4A0F-B851-786BEDA10084}"/>
              </a:ext>
            </a:extLst>
          </p:cNvPr>
          <p:cNvSpPr txBox="1"/>
          <p:nvPr/>
        </p:nvSpPr>
        <p:spPr>
          <a:xfrm>
            <a:off x="757939" y="2651489"/>
            <a:ext cx="5296963"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Beijing  is  the capital of China.</a:t>
            </a:r>
            <a:endParaRPr lang="zh-CN" altLang="en-US" sz="2000" b="1" dirty="0">
              <a:latin typeface="Times New Roman" panose="02020603050405020304" pitchFamily="18" charset="0"/>
              <a:cs typeface="Times New Roman" panose="02020603050405020304" pitchFamily="18" charset="0"/>
            </a:endParaRPr>
          </a:p>
        </p:txBody>
      </p:sp>
      <p:sp>
        <p:nvSpPr>
          <p:cNvPr id="71" name="文本框 70">
            <a:extLst>
              <a:ext uri="{FF2B5EF4-FFF2-40B4-BE49-F238E27FC236}">
                <a16:creationId xmlns:a16="http://schemas.microsoft.com/office/drawing/2014/main" id="{88CD0F0F-5439-4441-AB53-2C16D2FA6EC2}"/>
              </a:ext>
            </a:extLst>
          </p:cNvPr>
          <p:cNvSpPr txBox="1"/>
          <p:nvPr/>
        </p:nvSpPr>
        <p:spPr>
          <a:xfrm>
            <a:off x="757939" y="3196335"/>
            <a:ext cx="7378444"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Beijing hosted the Olympic Games for the first time in 2008.</a:t>
            </a:r>
            <a:endParaRPr lang="zh-CN" altLang="en-US" sz="2000" b="1" dirty="0">
              <a:latin typeface="Times New Roman" panose="02020603050405020304" pitchFamily="18" charset="0"/>
              <a:cs typeface="Times New Roman" panose="02020603050405020304" pitchFamily="18" charset="0"/>
            </a:endParaRPr>
          </a:p>
        </p:txBody>
      </p:sp>
      <p:graphicFrame>
        <p:nvGraphicFramePr>
          <p:cNvPr id="72" name="表格 71">
            <a:extLst>
              <a:ext uri="{FF2B5EF4-FFF2-40B4-BE49-F238E27FC236}">
                <a16:creationId xmlns:a16="http://schemas.microsoft.com/office/drawing/2014/main" id="{7A287CB2-95A6-4AF4-A010-E25F879BB668}"/>
              </a:ext>
            </a:extLst>
          </p:cNvPr>
          <p:cNvGraphicFramePr/>
          <p:nvPr>
            <p:custDataLst>
              <p:tags r:id="rId2"/>
            </p:custDataLst>
            <p:extLst>
              <p:ext uri="{D42A27DB-BD31-4B8C-83A1-F6EECF244321}">
                <p14:modId xmlns:p14="http://schemas.microsoft.com/office/powerpoint/2010/main" val="787359226"/>
              </p:ext>
            </p:extLst>
          </p:nvPr>
        </p:nvGraphicFramePr>
        <p:xfrm>
          <a:off x="703584" y="3790909"/>
          <a:ext cx="8587174" cy="2407920"/>
        </p:xfrm>
        <a:graphic>
          <a:graphicData uri="http://schemas.openxmlformats.org/drawingml/2006/table">
            <a:tbl>
              <a:tblPr firstRow="1" bandRow="1">
                <a:tableStyleId>{5C22544A-7EE6-4342-B048-85BDC9FD1C3A}</a:tableStyleId>
              </a:tblPr>
              <a:tblGrid>
                <a:gridCol w="475250">
                  <a:extLst>
                    <a:ext uri="{9D8B030D-6E8A-4147-A177-3AD203B41FA5}">
                      <a16:colId xmlns:a16="http://schemas.microsoft.com/office/drawing/2014/main" val="20000"/>
                    </a:ext>
                  </a:extLst>
                </a:gridCol>
                <a:gridCol w="3857619">
                  <a:extLst>
                    <a:ext uri="{9D8B030D-6E8A-4147-A177-3AD203B41FA5}">
                      <a16:colId xmlns:a16="http://schemas.microsoft.com/office/drawing/2014/main" val="20001"/>
                    </a:ext>
                  </a:extLst>
                </a:gridCol>
                <a:gridCol w="1220874">
                  <a:extLst>
                    <a:ext uri="{9D8B030D-6E8A-4147-A177-3AD203B41FA5}">
                      <a16:colId xmlns:a16="http://schemas.microsoft.com/office/drawing/2014/main" val="20002"/>
                    </a:ext>
                  </a:extLst>
                </a:gridCol>
                <a:gridCol w="1914673">
                  <a:extLst>
                    <a:ext uri="{9D8B030D-6E8A-4147-A177-3AD203B41FA5}">
                      <a16:colId xmlns:a16="http://schemas.microsoft.com/office/drawing/2014/main" val="20003"/>
                    </a:ext>
                  </a:extLst>
                </a:gridCol>
                <a:gridCol w="1118758">
                  <a:extLst>
                    <a:ext uri="{9D8B030D-6E8A-4147-A177-3AD203B41FA5}">
                      <a16:colId xmlns:a16="http://schemas.microsoft.com/office/drawing/2014/main" val="20004"/>
                    </a:ext>
                  </a:extLst>
                </a:gridCol>
              </a:tblGrid>
              <a:tr h="325580">
                <a:tc>
                  <a:txBody>
                    <a:bodyPr/>
                    <a:lstStyle/>
                    <a:p>
                      <a:pPr algn="ctr">
                        <a:buNone/>
                      </a:pPr>
                      <a:r>
                        <a:rPr lang="en-US" altLang="zh-CN" dirty="0">
                          <a:solidFill>
                            <a:schemeClr val="tx1"/>
                          </a:solidFill>
                        </a:rPr>
                        <a:t>ID</a:t>
                      </a:r>
                    </a:p>
                  </a:txBody>
                  <a:tcPr>
                    <a:solidFill>
                      <a:schemeClr val="bg2">
                        <a:lumMod val="90000"/>
                      </a:schemeClr>
                    </a:solidFill>
                  </a:tcPr>
                </a:tc>
                <a:tc>
                  <a:txBody>
                    <a:bodyPr/>
                    <a:lstStyle/>
                    <a:p>
                      <a:pPr algn="ctr">
                        <a:buNone/>
                      </a:pPr>
                      <a:r>
                        <a:rPr lang="zh-CN" altLang="en-US" dirty="0">
                          <a:solidFill>
                            <a:schemeClr val="tx1"/>
                          </a:solidFill>
                        </a:rPr>
                        <a:t>文本</a:t>
                      </a:r>
                    </a:p>
                  </a:txBody>
                  <a:tcPr>
                    <a:solidFill>
                      <a:schemeClr val="bg2">
                        <a:lumMod val="90000"/>
                      </a:schemeClr>
                    </a:solidFill>
                  </a:tcPr>
                </a:tc>
                <a:tc>
                  <a:txBody>
                    <a:bodyPr/>
                    <a:lstStyle/>
                    <a:p>
                      <a:pPr algn="ctr">
                        <a:buNone/>
                      </a:pPr>
                      <a:r>
                        <a:rPr lang="zh-CN" altLang="en-US" dirty="0">
                          <a:solidFill>
                            <a:schemeClr val="tx1"/>
                          </a:solidFill>
                        </a:rPr>
                        <a:t>实体</a:t>
                      </a:r>
                      <a:r>
                        <a:rPr lang="en-US" altLang="zh-CN" dirty="0">
                          <a:solidFill>
                            <a:schemeClr val="tx1"/>
                          </a:solidFill>
                        </a:rPr>
                        <a:t>1</a:t>
                      </a:r>
                    </a:p>
                  </a:txBody>
                  <a:tcPr>
                    <a:solidFill>
                      <a:schemeClr val="bg2">
                        <a:lumMod val="90000"/>
                      </a:schemeClr>
                    </a:solidFill>
                  </a:tcPr>
                </a:tc>
                <a:tc>
                  <a:txBody>
                    <a:bodyPr/>
                    <a:lstStyle/>
                    <a:p>
                      <a:pPr algn="ctr">
                        <a:buNone/>
                      </a:pPr>
                      <a:r>
                        <a:rPr lang="zh-CN" altLang="en-US" dirty="0">
                          <a:solidFill>
                            <a:schemeClr val="tx1"/>
                          </a:solidFill>
                        </a:rPr>
                        <a:t>实体</a:t>
                      </a:r>
                      <a:r>
                        <a:rPr lang="en-US" altLang="zh-CN" dirty="0">
                          <a:solidFill>
                            <a:schemeClr val="tx1"/>
                          </a:solidFill>
                        </a:rPr>
                        <a:t>2</a:t>
                      </a:r>
                    </a:p>
                  </a:txBody>
                  <a:tcPr>
                    <a:solidFill>
                      <a:schemeClr val="bg2">
                        <a:lumMod val="90000"/>
                      </a:schemeClr>
                    </a:solidFill>
                  </a:tcPr>
                </a:tc>
                <a:tc>
                  <a:txBody>
                    <a:bodyPr/>
                    <a:lstStyle/>
                    <a:p>
                      <a:pPr algn="ctr">
                        <a:buNone/>
                      </a:pPr>
                      <a:r>
                        <a:rPr lang="zh-CN" altLang="en-US" dirty="0">
                          <a:solidFill>
                            <a:schemeClr val="tx1"/>
                          </a:solidFill>
                        </a:rPr>
                        <a:t>关系</a:t>
                      </a:r>
                    </a:p>
                  </a:txBody>
                  <a:tcPr>
                    <a:solidFill>
                      <a:schemeClr val="bg2">
                        <a:lumMod val="90000"/>
                      </a:schemeClr>
                    </a:solidFill>
                  </a:tcPr>
                </a:tc>
                <a:extLst>
                  <a:ext uri="{0D108BD9-81ED-4DB2-BD59-A6C34878D82A}">
                    <a16:rowId xmlns:a16="http://schemas.microsoft.com/office/drawing/2014/main" val="10000"/>
                  </a:ext>
                </a:extLst>
              </a:tr>
              <a:tr h="397711">
                <a:tc>
                  <a:txBody>
                    <a:bodyPr/>
                    <a:lstStyle/>
                    <a:p>
                      <a:pPr algn="ctr">
                        <a:buNone/>
                      </a:pPr>
                      <a:r>
                        <a:rPr lang="en-US" altLang="zh-CN">
                          <a:solidFill>
                            <a:schemeClr val="tx1"/>
                          </a:solidFill>
                        </a:rPr>
                        <a:t>0</a:t>
                      </a:r>
                    </a:p>
                  </a:txBody>
                  <a:tcPr>
                    <a:solidFill>
                      <a:schemeClr val="bg2">
                        <a:lumMod val="90000"/>
                      </a:schemeClr>
                    </a:solidFill>
                  </a:tcPr>
                </a:tc>
                <a:tc>
                  <a:txBody>
                    <a:bodyPr/>
                    <a:lstStyle/>
                    <a:p>
                      <a:r>
                        <a:rPr lang="en-US" altLang="zh-CN" sz="1800" b="1" dirty="0">
                          <a:latin typeface="Times New Roman" panose="02020603050405020304" pitchFamily="18" charset="0"/>
                          <a:cs typeface="Times New Roman" panose="02020603050405020304" pitchFamily="18" charset="0"/>
                        </a:rPr>
                        <a:t>Tsinghua University is located in Beijing</a:t>
                      </a:r>
                      <a:r>
                        <a:rPr lang="en-US" altLang="zh-CN" sz="1800" b="1" dirty="0">
                          <a:solidFill>
                            <a:schemeClr val="tx1"/>
                          </a:solidFill>
                          <a:latin typeface="Times New Roman" panose="02020603050405020304" pitchFamily="18" charset="0"/>
                          <a:cs typeface="Times New Roman" panose="02020603050405020304" pitchFamily="18" charset="0"/>
                        </a:rPr>
                        <a:t>.</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solidFill>
                      <a:schemeClr val="bg2">
                        <a:lumMod val="90000"/>
                      </a:schemeClr>
                    </a:solidFill>
                  </a:tcPr>
                </a:tc>
                <a:tc>
                  <a:txBody>
                    <a:bodyPr/>
                    <a:lstStyle/>
                    <a:p>
                      <a:pPr algn="ctr">
                        <a:buNone/>
                      </a:pPr>
                      <a:r>
                        <a:rPr lang="en-US" altLang="zh-CN" sz="1800" b="1" dirty="0">
                          <a:latin typeface="Times New Roman" panose="02020603050405020304" pitchFamily="18" charset="0"/>
                          <a:cs typeface="Times New Roman" panose="02020603050405020304" pitchFamily="18" charset="0"/>
                        </a:rPr>
                        <a:t>Tsinghua University </a:t>
                      </a:r>
                      <a:endParaRPr lang="zh-CN" altLang="en-US" sz="1800" dirty="0">
                        <a:solidFill>
                          <a:schemeClr val="tx1"/>
                        </a:solidFill>
                        <a:sym typeface="+mn-ea"/>
                      </a:endParaRPr>
                    </a:p>
                  </a:txBody>
                  <a:tcPr>
                    <a:solidFill>
                      <a:schemeClr val="bg2">
                        <a:lumMod val="90000"/>
                      </a:schemeClr>
                    </a:solidFill>
                  </a:tcPr>
                </a:tc>
                <a:tc>
                  <a:txBody>
                    <a:bodyPr/>
                    <a:lstStyle/>
                    <a:p>
                      <a:pPr algn="ctr">
                        <a:buNone/>
                      </a:pPr>
                      <a:r>
                        <a:rPr lang="en-US" altLang="zh-CN" sz="1800" b="1" dirty="0">
                          <a:latin typeface="Times New Roman" panose="02020603050405020304" pitchFamily="18" charset="0"/>
                          <a:cs typeface="Times New Roman" panose="02020603050405020304" pitchFamily="18" charset="0"/>
                        </a:rPr>
                        <a:t>Beijing</a:t>
                      </a:r>
                      <a:endParaRPr lang="zh-CN" altLang="en-US" sz="1800" dirty="0">
                        <a:solidFill>
                          <a:schemeClr val="tx1"/>
                        </a:solidFill>
                        <a:sym typeface="+mn-ea"/>
                      </a:endParaRPr>
                    </a:p>
                  </a:txBody>
                  <a:tcPr>
                    <a:solidFill>
                      <a:schemeClr val="bg2">
                        <a:lumMod val="90000"/>
                      </a:schemeClr>
                    </a:solidFill>
                  </a:tcPr>
                </a:tc>
                <a:tc>
                  <a:txBody>
                    <a:bodyPr/>
                    <a:lstStyle/>
                    <a:p>
                      <a:pPr algn="ctr">
                        <a:buNone/>
                      </a:pPr>
                      <a:r>
                        <a:rPr lang="en-US" altLang="zh-CN" sz="1800" b="1" dirty="0">
                          <a:latin typeface="Times New Roman" panose="02020603050405020304" pitchFamily="18" charset="0"/>
                          <a:cs typeface="Times New Roman" panose="02020603050405020304" pitchFamily="18" charset="0"/>
                        </a:rPr>
                        <a:t>located in </a:t>
                      </a:r>
                      <a:endParaRPr lang="zh-CN" altLang="en-US" dirty="0">
                        <a:solidFill>
                          <a:schemeClr val="tx1"/>
                        </a:solidFill>
                      </a:endParaRPr>
                    </a:p>
                  </a:txBody>
                  <a:tcPr>
                    <a:solidFill>
                      <a:schemeClr val="bg2">
                        <a:lumMod val="90000"/>
                      </a:schemeClr>
                    </a:solidFill>
                  </a:tcPr>
                </a:tc>
                <a:extLst>
                  <a:ext uri="{0D108BD9-81ED-4DB2-BD59-A6C34878D82A}">
                    <a16:rowId xmlns:a16="http://schemas.microsoft.com/office/drawing/2014/main" val="10001"/>
                  </a:ext>
                </a:extLst>
              </a:tr>
              <a:tr h="381000">
                <a:tc>
                  <a:txBody>
                    <a:bodyPr/>
                    <a:lstStyle/>
                    <a:p>
                      <a:pPr algn="ctr">
                        <a:buNone/>
                      </a:pPr>
                      <a:r>
                        <a:rPr lang="en-US" altLang="zh-CN">
                          <a:solidFill>
                            <a:schemeClr val="tx1"/>
                          </a:solidFill>
                        </a:rPr>
                        <a:t>1</a:t>
                      </a:r>
                    </a:p>
                  </a:txBody>
                  <a:tcPr>
                    <a:solidFill>
                      <a:schemeClr val="bg2">
                        <a:lumMod val="90000"/>
                      </a:schemeClr>
                    </a:solidFill>
                  </a:tcPr>
                </a:tc>
                <a:tc>
                  <a:txBody>
                    <a:bodyPr/>
                    <a:lstStyle/>
                    <a:p>
                      <a:r>
                        <a:rPr lang="en-US" altLang="zh-CN" sz="1800" b="1" dirty="0">
                          <a:latin typeface="Times New Roman" panose="02020603050405020304" pitchFamily="18" charset="0"/>
                          <a:cs typeface="Times New Roman" panose="02020603050405020304" pitchFamily="18" charset="0"/>
                        </a:rPr>
                        <a:t>Beijing  is the capital of China</a:t>
                      </a:r>
                      <a:r>
                        <a:rPr lang="en-US" altLang="zh-CN" sz="1800" b="1" dirty="0">
                          <a:solidFill>
                            <a:schemeClr val="tx1"/>
                          </a:solidFill>
                          <a:latin typeface="Times New Roman" panose="02020603050405020304" pitchFamily="18" charset="0"/>
                          <a:cs typeface="Times New Roman" panose="02020603050405020304" pitchFamily="18" charset="0"/>
                        </a:rPr>
                        <a:t>.</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solidFill>
                      <a:schemeClr val="bg2">
                        <a:lumMod val="90000"/>
                      </a:schemeClr>
                    </a:solidFill>
                  </a:tcPr>
                </a:tc>
                <a:tc>
                  <a:txBody>
                    <a:bodyPr/>
                    <a:lstStyle/>
                    <a:p>
                      <a:pPr algn="ctr">
                        <a:buNone/>
                      </a:pPr>
                      <a:r>
                        <a:rPr lang="en-US" altLang="zh-CN" sz="1800" b="1" dirty="0">
                          <a:latin typeface="Times New Roman" panose="02020603050405020304" pitchFamily="18" charset="0"/>
                          <a:cs typeface="Times New Roman" panose="02020603050405020304" pitchFamily="18" charset="0"/>
                        </a:rPr>
                        <a:t>Beijing </a:t>
                      </a:r>
                      <a:endParaRPr lang="zh-CN" altLang="en-US" sz="1800" dirty="0">
                        <a:solidFill>
                          <a:schemeClr val="tx1"/>
                        </a:solidFill>
                        <a:sym typeface="+mn-ea"/>
                      </a:endParaRPr>
                    </a:p>
                  </a:txBody>
                  <a:tcPr>
                    <a:solidFill>
                      <a:schemeClr val="bg2">
                        <a:lumMod val="90000"/>
                      </a:schemeClr>
                    </a:solidFill>
                  </a:tcPr>
                </a:tc>
                <a:tc>
                  <a:txBody>
                    <a:bodyPr/>
                    <a:lstStyle/>
                    <a:p>
                      <a:pPr algn="ctr">
                        <a:buNone/>
                      </a:pPr>
                      <a:r>
                        <a:rPr lang="en-US" altLang="zh-CN" sz="1800" b="1" dirty="0">
                          <a:latin typeface="Times New Roman" panose="02020603050405020304" pitchFamily="18" charset="0"/>
                          <a:cs typeface="Times New Roman" panose="02020603050405020304" pitchFamily="18" charset="0"/>
                        </a:rPr>
                        <a:t> China</a:t>
                      </a:r>
                      <a:endParaRPr lang="zh-CN" altLang="en-US" sz="1800" dirty="0">
                        <a:solidFill>
                          <a:schemeClr val="tx1"/>
                        </a:solidFill>
                        <a:sym typeface="+mn-ea"/>
                      </a:endParaRPr>
                    </a:p>
                  </a:txBody>
                  <a:tcPr>
                    <a:solidFill>
                      <a:schemeClr val="bg2">
                        <a:lumMod val="90000"/>
                      </a:schemeClr>
                    </a:solidFill>
                  </a:tcPr>
                </a:tc>
                <a:tc>
                  <a:txBody>
                    <a:bodyPr/>
                    <a:lstStyle/>
                    <a:p>
                      <a:pPr algn="ctr">
                        <a:buNone/>
                      </a:pPr>
                      <a:r>
                        <a:rPr lang="en-US" altLang="zh-CN" sz="1800" b="1" dirty="0">
                          <a:latin typeface="Times New Roman" panose="02020603050405020304" pitchFamily="18" charset="0"/>
                          <a:cs typeface="Times New Roman" panose="02020603050405020304" pitchFamily="18" charset="0"/>
                        </a:rPr>
                        <a:t>capital</a:t>
                      </a:r>
                      <a:endParaRPr lang="zh-CN" altLang="en-US" dirty="0">
                        <a:solidFill>
                          <a:schemeClr val="tx1"/>
                        </a:solidFill>
                      </a:endParaRPr>
                    </a:p>
                  </a:txBody>
                  <a:tcPr>
                    <a:solidFill>
                      <a:schemeClr val="bg2">
                        <a:lumMod val="90000"/>
                      </a:schemeClr>
                    </a:solidFill>
                  </a:tcPr>
                </a:tc>
                <a:extLst>
                  <a:ext uri="{0D108BD9-81ED-4DB2-BD59-A6C34878D82A}">
                    <a16:rowId xmlns:a16="http://schemas.microsoft.com/office/drawing/2014/main" val="10002"/>
                  </a:ext>
                </a:extLst>
              </a:tr>
              <a:tr h="381000">
                <a:tc>
                  <a:txBody>
                    <a:bodyPr/>
                    <a:lstStyle/>
                    <a:p>
                      <a:pPr algn="ctr">
                        <a:buNone/>
                      </a:pPr>
                      <a:r>
                        <a:rPr lang="en-US" altLang="zh-CN">
                          <a:solidFill>
                            <a:schemeClr val="tx1"/>
                          </a:solidFill>
                        </a:rPr>
                        <a:t>2</a:t>
                      </a:r>
                    </a:p>
                  </a:txBody>
                  <a:tcPr>
                    <a:solidFill>
                      <a:schemeClr val="bg2">
                        <a:lumMod val="90000"/>
                      </a:schemeClr>
                    </a:solidFill>
                  </a:tcPr>
                </a:tc>
                <a:tc>
                  <a:txBody>
                    <a:bodyPr/>
                    <a:lstStyle/>
                    <a:p>
                      <a:r>
                        <a:rPr lang="en-US" altLang="zh-CN" sz="1800" b="1" dirty="0">
                          <a:latin typeface="Times New Roman" panose="02020603050405020304" pitchFamily="18" charset="0"/>
                          <a:cs typeface="Times New Roman" panose="02020603050405020304" pitchFamily="18" charset="0"/>
                        </a:rPr>
                        <a:t>Beijing hosted the Olympic Games for the first time in 2008</a:t>
                      </a:r>
                      <a:r>
                        <a:rPr lang="en-US" altLang="zh-CN" sz="1800" b="1" dirty="0">
                          <a:solidFill>
                            <a:schemeClr val="tx1"/>
                          </a:solidFill>
                          <a:latin typeface="Times New Roman" panose="02020603050405020304" pitchFamily="18" charset="0"/>
                          <a:cs typeface="Times New Roman" panose="02020603050405020304" pitchFamily="18" charset="0"/>
                        </a:rPr>
                        <a:t>.</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solidFill>
                      <a:schemeClr val="bg2">
                        <a:lumMod val="90000"/>
                      </a:schemeClr>
                    </a:solidFill>
                  </a:tcPr>
                </a:tc>
                <a:tc>
                  <a:txBody>
                    <a:bodyPr/>
                    <a:lstStyle/>
                    <a:p>
                      <a:pPr algn="ctr">
                        <a:buNone/>
                      </a:pPr>
                      <a:r>
                        <a:rPr lang="en-US" altLang="zh-CN" sz="1800" b="1" dirty="0">
                          <a:latin typeface="Times New Roman" panose="02020603050405020304" pitchFamily="18" charset="0"/>
                          <a:cs typeface="Times New Roman" panose="02020603050405020304" pitchFamily="18" charset="0"/>
                        </a:rPr>
                        <a:t>Beijing</a:t>
                      </a:r>
                      <a:endParaRPr lang="zh-CN" altLang="en-US" sz="1800" dirty="0">
                        <a:solidFill>
                          <a:schemeClr val="tx1"/>
                        </a:solidFill>
                        <a:sym typeface="+mn-ea"/>
                      </a:endParaRPr>
                    </a:p>
                  </a:txBody>
                  <a:tcPr>
                    <a:solidFill>
                      <a:schemeClr val="bg2">
                        <a:lumMod val="90000"/>
                      </a:schemeClr>
                    </a:solidFill>
                  </a:tcPr>
                </a:tc>
                <a:tc>
                  <a:txBody>
                    <a:bodyPr/>
                    <a:lstStyle/>
                    <a:p>
                      <a:pPr algn="ctr">
                        <a:buNone/>
                      </a:pPr>
                      <a:r>
                        <a:rPr lang="en-US" altLang="zh-CN" sz="1800" b="1" dirty="0">
                          <a:latin typeface="Times New Roman" panose="02020603050405020304" pitchFamily="18" charset="0"/>
                          <a:cs typeface="Times New Roman" panose="02020603050405020304" pitchFamily="18" charset="0"/>
                        </a:rPr>
                        <a:t>Olympic Games </a:t>
                      </a:r>
                      <a:endParaRPr lang="zh-CN" altLang="en-US" sz="1800" b="0" dirty="0">
                        <a:solidFill>
                          <a:schemeClr val="tx1"/>
                        </a:solidFill>
                        <a:sym typeface="+mn-ea"/>
                      </a:endParaRPr>
                    </a:p>
                  </a:txBody>
                  <a:tcPr>
                    <a:solidFill>
                      <a:schemeClr val="bg2">
                        <a:lumMod val="90000"/>
                      </a:schemeClr>
                    </a:solidFill>
                  </a:tcPr>
                </a:tc>
                <a:tc>
                  <a:txBody>
                    <a:bodyPr/>
                    <a:lstStyle/>
                    <a:p>
                      <a:pPr algn="ctr">
                        <a:buNone/>
                      </a:pPr>
                      <a:r>
                        <a:rPr lang="en-US" altLang="zh-CN" sz="1800" b="1" dirty="0">
                          <a:latin typeface="Times New Roman" panose="02020603050405020304" pitchFamily="18" charset="0"/>
                          <a:cs typeface="Times New Roman" panose="02020603050405020304" pitchFamily="18" charset="0"/>
                        </a:rPr>
                        <a:t>hosted </a:t>
                      </a:r>
                      <a:endParaRPr lang="zh-CN" altLang="en-US" dirty="0">
                        <a:solidFill>
                          <a:schemeClr val="tx1"/>
                        </a:solidFill>
                      </a:endParaRPr>
                    </a:p>
                  </a:txBody>
                  <a:tcPr>
                    <a:solidFill>
                      <a:schemeClr val="bg2">
                        <a:lumMod val="90000"/>
                      </a:schemeClr>
                    </a:solidFill>
                  </a:tcPr>
                </a:tc>
                <a:extLst>
                  <a:ext uri="{0D108BD9-81ED-4DB2-BD59-A6C34878D82A}">
                    <a16:rowId xmlns:a16="http://schemas.microsoft.com/office/drawing/2014/main" val="10003"/>
                  </a:ext>
                </a:extLst>
              </a:tr>
              <a:tr h="381000">
                <a:tc gridSpan="5">
                  <a:txBody>
                    <a:bodyPr/>
                    <a:lstStyle/>
                    <a:p>
                      <a:pPr algn="ctr">
                        <a:buNone/>
                      </a:pPr>
                      <a:r>
                        <a:rPr lang="en-US" altLang="zh-CN" dirty="0">
                          <a:solidFill>
                            <a:schemeClr val="tx1"/>
                          </a:solidFill>
                        </a:rPr>
                        <a:t>......</a:t>
                      </a:r>
                    </a:p>
                  </a:txBody>
                  <a:tcPr>
                    <a:solidFill>
                      <a:schemeClr val="bg2">
                        <a:lumMod val="90000"/>
                      </a:schemeClr>
                    </a:solidFill>
                  </a:tcPr>
                </a:tc>
                <a:tc hMerge="1">
                  <a:txBody>
                    <a:bodyPr/>
                    <a:lstStyle/>
                    <a:p>
                      <a:endParaRPr lang="zh-CN"/>
                    </a:p>
                  </a:txBody>
                  <a:tcPr>
                    <a:solidFill>
                      <a:schemeClr val="accent4">
                        <a:lumMod val="20000"/>
                        <a:lumOff val="80000"/>
                      </a:schemeClr>
                    </a:solidFill>
                  </a:tcPr>
                </a:tc>
                <a:tc hMerge="1">
                  <a:txBody>
                    <a:bodyPr/>
                    <a:lstStyle/>
                    <a:p>
                      <a:endParaRPr lang="zh-CN"/>
                    </a:p>
                  </a:txBody>
                  <a:tcPr>
                    <a:solidFill>
                      <a:schemeClr val="accent4">
                        <a:lumMod val="20000"/>
                        <a:lumOff val="80000"/>
                      </a:schemeClr>
                    </a:solidFill>
                  </a:tcPr>
                </a:tc>
                <a:tc hMerge="1">
                  <a:txBody>
                    <a:bodyPr/>
                    <a:lstStyle/>
                    <a:p>
                      <a:endParaRPr lang="zh-CN"/>
                    </a:p>
                  </a:txBody>
                  <a:tcPr>
                    <a:solidFill>
                      <a:schemeClr val="accent4">
                        <a:lumMod val="20000"/>
                        <a:lumOff val="80000"/>
                      </a:schemeClr>
                    </a:solidFill>
                  </a:tcPr>
                </a:tc>
                <a:tc hMerge="1">
                  <a:txBody>
                    <a:bodyPr/>
                    <a:lstStyle/>
                    <a:p>
                      <a:endParaRPr lang="zh-CN"/>
                    </a:p>
                  </a:txBody>
                  <a:tcPr>
                    <a:solidFill>
                      <a:schemeClr val="accent4">
                        <a:lumMod val="20000"/>
                        <a:lumOff val="80000"/>
                      </a:schemeClr>
                    </a:solidFill>
                  </a:tcPr>
                </a:tc>
                <a:extLst>
                  <a:ext uri="{0D108BD9-81ED-4DB2-BD59-A6C34878D82A}">
                    <a16:rowId xmlns:a16="http://schemas.microsoft.com/office/drawing/2014/main" val="10004"/>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nvPicPr>
        <p:blipFill rotWithShape="1">
          <a:blip r:embed="rId2" cstate="print">
            <a:extLst>
              <a:ext uri="{28A0092B-C50C-407E-A947-70E740481C1C}">
                <a14:useLocalDpi xmlns:a14="http://schemas.microsoft.com/office/drawing/2010/main" val="0"/>
              </a:ext>
            </a:extLst>
          </a:blip>
          <a:srcRect r="74655"/>
          <a:stretch>
            <a:fillRect/>
          </a:stretch>
        </p:blipFill>
        <p:spPr>
          <a:xfrm>
            <a:off x="211170" y="6409587"/>
            <a:ext cx="419046" cy="382601"/>
          </a:xfrm>
          <a:prstGeom prst="rect">
            <a:avLst/>
          </a:prstGeom>
        </p:spPr>
      </p:pic>
      <p:sp>
        <p:nvSpPr>
          <p:cNvPr id="41" name="矩形 40"/>
          <p:cNvSpPr/>
          <p:nvPr/>
        </p:nvSpPr>
        <p:spPr>
          <a:xfrm>
            <a:off x="-1" y="675856"/>
            <a:ext cx="12190017" cy="5659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0" name="图片 39"/>
          <p:cNvPicPr>
            <a:picLocks noChangeAspect="1"/>
          </p:cNvPicPr>
          <p:nvPr/>
        </p:nvPicPr>
        <p:blipFill rotWithShape="1">
          <a:blip r:embed="rId3" cstate="print">
            <a:extLst>
              <a:ext uri="{28A0092B-C50C-407E-A947-70E740481C1C}">
                <a14:useLocalDpi xmlns:a14="http://schemas.microsoft.com/office/drawing/2010/main" val="0"/>
              </a:ext>
            </a:extLst>
          </a:blip>
          <a:srcRect r="8707" b="29364"/>
          <a:stretch>
            <a:fillRect/>
          </a:stretch>
        </p:blipFill>
        <p:spPr>
          <a:xfrm>
            <a:off x="1927501" y="6359385"/>
            <a:ext cx="1694637" cy="237702"/>
          </a:xfrm>
          <a:prstGeom prst="rect">
            <a:avLst/>
          </a:prstGeom>
        </p:spPr>
      </p:pic>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4905" y="6546467"/>
            <a:ext cx="2050068" cy="303882"/>
          </a:xfrm>
          <a:prstGeom prst="rect">
            <a:avLst/>
          </a:prstGeom>
        </p:spPr>
      </p:pic>
      <p:pic>
        <p:nvPicPr>
          <p:cNvPr id="49" name="图片 48"/>
          <p:cNvPicPr>
            <a:picLocks noChangeAspect="1"/>
          </p:cNvPicPr>
          <p:nvPr/>
        </p:nvPicPr>
        <p:blipFill rotWithShape="1">
          <a:blip r:embed="rId5">
            <a:extLst>
              <a:ext uri="{28A0092B-C50C-407E-A947-70E740481C1C}">
                <a14:useLocalDpi xmlns:a14="http://schemas.microsoft.com/office/drawing/2010/main" val="0"/>
              </a:ext>
            </a:extLst>
          </a:blip>
          <a:srcRect t="16691" b="28718"/>
          <a:stretch>
            <a:fillRect/>
          </a:stretch>
        </p:blipFill>
        <p:spPr>
          <a:xfrm>
            <a:off x="8275190" y="152001"/>
            <a:ext cx="1837662" cy="298381"/>
          </a:xfrm>
          <a:prstGeom prst="rect">
            <a:avLst/>
          </a:prstGeom>
        </p:spPr>
      </p:pic>
      <p:pic>
        <p:nvPicPr>
          <p:cNvPr id="53" name="图片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21801" y="299959"/>
            <a:ext cx="2050069" cy="201803"/>
          </a:xfrm>
          <a:prstGeom prst="rect">
            <a:avLst/>
          </a:prstGeom>
        </p:spPr>
      </p:pic>
      <p:pic>
        <p:nvPicPr>
          <p:cNvPr id="56" name="图片 55"/>
          <p:cNvPicPr>
            <a:picLocks noChangeAspect="1"/>
          </p:cNvPicPr>
          <p:nvPr/>
        </p:nvPicPr>
        <p:blipFill rotWithShape="1">
          <a:blip r:embed="rId7">
            <a:extLst>
              <a:ext uri="{28A0092B-C50C-407E-A947-70E740481C1C}">
                <a14:useLocalDpi xmlns:a14="http://schemas.microsoft.com/office/drawing/2010/main" val="0"/>
              </a:ext>
            </a:extLst>
          </a:blip>
          <a:srcRect t="23988" b="29004"/>
          <a:stretch>
            <a:fillRect/>
          </a:stretch>
        </p:blipFill>
        <p:spPr>
          <a:xfrm>
            <a:off x="9861006" y="6454463"/>
            <a:ext cx="1040211" cy="295903"/>
          </a:xfrm>
          <a:prstGeom prst="rect">
            <a:avLst/>
          </a:prstGeom>
        </p:spPr>
      </p:pic>
      <p:pic>
        <p:nvPicPr>
          <p:cNvPr id="58" name="图片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07018" y="6492163"/>
            <a:ext cx="1343058" cy="274484"/>
          </a:xfrm>
          <a:prstGeom prst="rect">
            <a:avLst/>
          </a:prstGeom>
        </p:spPr>
      </p:pic>
      <p:pic>
        <p:nvPicPr>
          <p:cNvPr id="60" name="图片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6110" y="6588306"/>
            <a:ext cx="1367838" cy="211422"/>
          </a:xfrm>
          <a:prstGeom prst="rect">
            <a:avLst/>
          </a:prstGeom>
        </p:spPr>
      </p:pic>
      <p:pic>
        <p:nvPicPr>
          <p:cNvPr id="14337" name="图片 143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216" y="6364732"/>
            <a:ext cx="1367838" cy="291950"/>
          </a:xfrm>
          <a:prstGeom prst="rect">
            <a:avLst/>
          </a:prstGeom>
        </p:spPr>
      </p:pic>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58357" y="118022"/>
            <a:ext cx="2144602" cy="298380"/>
          </a:xfrm>
          <a:prstGeom prst="rect">
            <a:avLst/>
          </a:prstGeom>
        </p:spPr>
      </p:pic>
      <p:sp>
        <p:nvSpPr>
          <p:cNvPr id="4" name="灯片编号占位符 3"/>
          <p:cNvSpPr>
            <a:spLocks noGrp="1"/>
          </p:cNvSpPr>
          <p:nvPr>
            <p:ph type="sldNum" sz="quarter" idx="12"/>
          </p:nvPr>
        </p:nvSpPr>
        <p:spPr>
          <a:xfrm>
            <a:off x="9558159" y="6395265"/>
            <a:ext cx="406399" cy="365125"/>
          </a:xfrm>
        </p:spPr>
        <p:txBody>
          <a:bodyPr/>
          <a:lstStyle/>
          <a:p>
            <a:pPr algn="ctr"/>
            <a:fld id="{E6329250-19B9-45B5-80A8-D3AAE73B16B3}" type="slidenum">
              <a:rPr lang="zh-CN" altLang="en-US" sz="1400" b="1" smtClean="0">
                <a:solidFill>
                  <a:schemeClr val="bg1"/>
                </a:solidFill>
              </a:rPr>
              <a:t>5</a:t>
            </a:fld>
            <a:endParaRPr lang="zh-CN" altLang="en-US" sz="1400" b="1" dirty="0">
              <a:solidFill>
                <a:schemeClr val="bg1"/>
              </a:solidFill>
            </a:endParaRPr>
          </a:p>
        </p:txBody>
      </p:sp>
      <p:sp>
        <p:nvSpPr>
          <p:cNvPr id="61" name="文本框 60"/>
          <p:cNvSpPr txBox="1"/>
          <p:nvPr/>
        </p:nvSpPr>
        <p:spPr>
          <a:xfrm>
            <a:off x="211170" y="89599"/>
            <a:ext cx="8486240" cy="523220"/>
          </a:xfrm>
          <a:prstGeom prst="rect">
            <a:avLst/>
          </a:prstGeom>
          <a:noFill/>
        </p:spPr>
        <p:txBody>
          <a:bodyPr wrap="square">
            <a:spAutoFit/>
          </a:bodyPr>
          <a:lstStyle/>
          <a:p>
            <a:pPr marL="0" indent="0">
              <a:buFont typeface="Arial" panose="020B0604020202020204" pitchFamily="34" charset="0"/>
              <a:buNone/>
            </a:pPr>
            <a:r>
              <a:rPr lang="en-US" altLang="zh-CN" sz="2800" b="1" dirty="0">
                <a:solidFill>
                  <a:schemeClr val="bg1"/>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01  </a:t>
            </a:r>
            <a:r>
              <a:rPr lang="zh-CN" altLang="en-US" sz="2800" b="1" dirty="0">
                <a:solidFill>
                  <a:schemeClr val="bg1"/>
                </a:solidFill>
                <a:latin typeface="微软雅黑" panose="020B0503020204020204" pitchFamily="34" charset="-122"/>
                <a:ea typeface="微软雅黑" panose="020B0503020204020204" pitchFamily="34" charset="-122"/>
                <a:cs typeface="Poppins SemiBold" panose="02000000000000000000" pitchFamily="2" charset="0"/>
                <a:sym typeface="微软雅黑" panose="020B0503020204020204" pitchFamily="34" charset="-122"/>
              </a:rPr>
              <a:t>选题背景及意义</a:t>
            </a:r>
            <a:endParaRPr lang="en-US" altLang="zh-CN" sz="2800" b="1" dirty="0">
              <a:solidFill>
                <a:schemeClr val="bg1"/>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endParaRPr>
          </a:p>
        </p:txBody>
      </p:sp>
      <p:grpSp>
        <p:nvGrpSpPr>
          <p:cNvPr id="12" name="组合 11"/>
          <p:cNvGrpSpPr/>
          <p:nvPr/>
        </p:nvGrpSpPr>
        <p:grpSpPr>
          <a:xfrm>
            <a:off x="817245" y="1835150"/>
            <a:ext cx="9742805" cy="3321095"/>
            <a:chOff x="1619" y="2138"/>
            <a:chExt cx="10602" cy="3180"/>
          </a:xfrm>
        </p:grpSpPr>
        <p:grpSp>
          <p:nvGrpSpPr>
            <p:cNvPr id="13" name="Group 65"/>
            <p:cNvGrpSpPr/>
            <p:nvPr/>
          </p:nvGrpSpPr>
          <p:grpSpPr>
            <a:xfrm>
              <a:off x="5589" y="2206"/>
              <a:ext cx="1343" cy="1308"/>
              <a:chOff x="3346832" y="1287247"/>
              <a:chExt cx="1094533" cy="1209746"/>
            </a:xfrm>
            <a:solidFill>
              <a:srgbClr val="7030A0"/>
            </a:solidFill>
          </p:grpSpPr>
          <p:sp>
            <p:nvSpPr>
              <p:cNvPr id="14" name="Freeform 44"/>
              <p:cNvSpPr/>
              <p:nvPr/>
            </p:nvSpPr>
            <p:spPr>
              <a:xfrm rot="16200000">
                <a:off x="3289225" y="1344853"/>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015593"/>
              </a:solidFill>
              <a:ln w="25400" cap="flat" cmpd="sng" algn="ctr">
                <a:noFill/>
                <a:prstDash val="solid"/>
              </a:ln>
              <a:effectLst/>
            </p:spPr>
            <p:txBody>
              <a:bodyPr rtlCol="0" anchor="ctr"/>
              <a:lstStyle/>
              <a:p>
                <a:pPr algn="ctr" defTabSz="760095">
                  <a:defRPr/>
                </a:pPr>
                <a:endParaRPr lang="en-US" sz="1350" kern="0" dirty="0">
                  <a:solidFill>
                    <a:schemeClr val="bg1"/>
                  </a:solidFill>
                  <a:latin typeface="Arial" panose="020B0604020202020204"/>
                </a:endParaRPr>
              </a:p>
            </p:txBody>
          </p:sp>
          <p:sp>
            <p:nvSpPr>
              <p:cNvPr id="16" name="Rectangle 47"/>
              <p:cNvSpPr/>
              <p:nvPr/>
            </p:nvSpPr>
            <p:spPr>
              <a:xfrm>
                <a:off x="3573971" y="1472032"/>
                <a:ext cx="700537" cy="516799"/>
              </a:xfrm>
              <a:prstGeom prst="rect">
                <a:avLst/>
              </a:prstGeom>
              <a:solidFill>
                <a:srgbClr val="015593"/>
              </a:solidFill>
            </p:spPr>
            <p:txBody>
              <a:bodyPr wrap="square">
                <a:spAutoFit/>
              </a:bodyPr>
              <a:lstStyle/>
              <a:p>
                <a:pPr algn="ctr" defTabSz="760095">
                  <a:defRPr/>
                </a:pPr>
                <a:r>
                  <a:rPr lang="en-US" sz="3200" b="1" kern="0" dirty="0">
                    <a:solidFill>
                      <a:schemeClr val="bg1"/>
                    </a:solidFill>
                    <a:effectLst>
                      <a:outerShdw blurRad="38100" dist="19050" dir="2700000" algn="tl" rotWithShape="0">
                        <a:schemeClr val="dk1">
                          <a:alpha val="40000"/>
                        </a:schemeClr>
                      </a:outerShdw>
                    </a:effectLst>
                    <a:latin typeface="Arial" panose="020B0604020202020204"/>
                  </a:rPr>
                  <a:t>01</a:t>
                </a:r>
              </a:p>
            </p:txBody>
          </p:sp>
        </p:grpSp>
        <p:grpSp>
          <p:nvGrpSpPr>
            <p:cNvPr id="17" name="Group 66"/>
            <p:cNvGrpSpPr/>
            <p:nvPr/>
          </p:nvGrpSpPr>
          <p:grpSpPr>
            <a:xfrm>
              <a:off x="7013" y="2206"/>
              <a:ext cx="1405" cy="1325"/>
              <a:chOff x="4740720" y="1304398"/>
              <a:chExt cx="1094533" cy="1209746"/>
            </a:xfrm>
            <a:solidFill>
              <a:srgbClr val="792E4E"/>
            </a:solidFill>
          </p:grpSpPr>
          <p:sp>
            <p:nvSpPr>
              <p:cNvPr id="18" name="Freeform 53"/>
              <p:cNvSpPr/>
              <p:nvPr/>
            </p:nvSpPr>
            <p:spPr>
              <a:xfrm rot="16200000">
                <a:off x="4683113" y="1362004"/>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015593"/>
              </a:solidFill>
              <a:ln w="25400" cap="flat" cmpd="sng" algn="ctr">
                <a:noFill/>
                <a:prstDash val="solid"/>
              </a:ln>
              <a:effectLst/>
            </p:spPr>
            <p:txBody>
              <a:bodyPr rtlCol="0" anchor="ctr"/>
              <a:lstStyle/>
              <a:p>
                <a:pPr algn="ctr" defTabSz="760095">
                  <a:defRPr/>
                </a:pPr>
                <a:endParaRPr lang="en-US" sz="1350" kern="0" dirty="0">
                  <a:solidFill>
                    <a:schemeClr val="bg1"/>
                  </a:solidFill>
                  <a:latin typeface="Arial" panose="020B0604020202020204"/>
                </a:endParaRPr>
              </a:p>
            </p:txBody>
          </p:sp>
          <p:sp>
            <p:nvSpPr>
              <p:cNvPr id="20" name="Rectangle 54"/>
              <p:cNvSpPr/>
              <p:nvPr/>
            </p:nvSpPr>
            <p:spPr>
              <a:xfrm>
                <a:off x="5006022" y="1450579"/>
                <a:ext cx="572697" cy="510168"/>
              </a:xfrm>
              <a:prstGeom prst="rect">
                <a:avLst/>
              </a:prstGeom>
              <a:solidFill>
                <a:srgbClr val="015593"/>
              </a:solidFill>
            </p:spPr>
            <p:txBody>
              <a:bodyPr wrap="square">
                <a:spAutoFit/>
              </a:bodyPr>
              <a:lstStyle/>
              <a:p>
                <a:pPr algn="ctr" defTabSz="760095">
                  <a:defRPr/>
                </a:pPr>
                <a:r>
                  <a:rPr lang="en-US" sz="3200" b="1" kern="0" dirty="0">
                    <a:solidFill>
                      <a:schemeClr val="bg1"/>
                    </a:solidFill>
                    <a:effectLst>
                      <a:outerShdw blurRad="38100" dist="19050" dir="2700000" algn="tl" rotWithShape="0">
                        <a:schemeClr val="dk1">
                          <a:alpha val="40000"/>
                        </a:schemeClr>
                      </a:outerShdw>
                    </a:effectLst>
                    <a:latin typeface="Arial" panose="020B0604020202020204"/>
                  </a:rPr>
                  <a:t>02</a:t>
                </a:r>
              </a:p>
            </p:txBody>
          </p:sp>
        </p:grpSp>
        <p:grpSp>
          <p:nvGrpSpPr>
            <p:cNvPr id="21" name="Group 67"/>
            <p:cNvGrpSpPr/>
            <p:nvPr/>
          </p:nvGrpSpPr>
          <p:grpSpPr>
            <a:xfrm>
              <a:off x="5589" y="3731"/>
              <a:ext cx="1339" cy="1376"/>
              <a:chOff x="3386604" y="1292183"/>
              <a:chExt cx="1094533" cy="1209746"/>
            </a:xfrm>
            <a:solidFill>
              <a:schemeClr val="tx1">
                <a:lumMod val="65000"/>
                <a:lumOff val="35000"/>
              </a:schemeClr>
            </a:solidFill>
          </p:grpSpPr>
          <p:sp>
            <p:nvSpPr>
              <p:cNvPr id="22" name="Freeform 68"/>
              <p:cNvSpPr/>
              <p:nvPr/>
            </p:nvSpPr>
            <p:spPr>
              <a:xfrm rot="16200000">
                <a:off x="3328997" y="1349789"/>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015593"/>
              </a:solidFill>
              <a:ln w="25400" cap="flat" cmpd="sng" algn="ctr">
                <a:noFill/>
                <a:prstDash val="solid"/>
              </a:ln>
              <a:effectLst/>
            </p:spPr>
            <p:txBody>
              <a:bodyPr rtlCol="0" anchor="ctr"/>
              <a:lstStyle/>
              <a:p>
                <a:pPr algn="ctr" defTabSz="760095">
                  <a:defRPr/>
                </a:pPr>
                <a:endParaRPr lang="en-US" sz="1350" kern="0" dirty="0">
                  <a:solidFill>
                    <a:schemeClr val="bg1"/>
                  </a:solidFill>
                  <a:latin typeface="Arial" panose="020B0604020202020204"/>
                </a:endParaRPr>
              </a:p>
            </p:txBody>
          </p:sp>
          <p:sp>
            <p:nvSpPr>
              <p:cNvPr id="23" name="Rectangle 69"/>
              <p:cNvSpPr/>
              <p:nvPr/>
            </p:nvSpPr>
            <p:spPr>
              <a:xfrm>
                <a:off x="3631751" y="1478738"/>
                <a:ext cx="603666" cy="491259"/>
              </a:xfrm>
              <a:prstGeom prst="rect">
                <a:avLst/>
              </a:prstGeom>
              <a:solidFill>
                <a:srgbClr val="015593"/>
              </a:solidFill>
            </p:spPr>
            <p:txBody>
              <a:bodyPr wrap="square">
                <a:spAutoFit/>
              </a:bodyPr>
              <a:lstStyle/>
              <a:p>
                <a:pPr algn="ctr" defTabSz="760095">
                  <a:defRPr/>
                </a:pPr>
                <a:r>
                  <a:rPr lang="en-US" sz="3200" b="1" kern="0" dirty="0">
                    <a:solidFill>
                      <a:schemeClr val="bg1"/>
                    </a:solidFill>
                    <a:latin typeface="Arial" panose="020B0604020202020204"/>
                  </a:rPr>
                  <a:t>03</a:t>
                </a:r>
                <a:endParaRPr lang="en-US" sz="3200" kern="0" dirty="0">
                  <a:solidFill>
                    <a:schemeClr val="bg1"/>
                  </a:solidFill>
                  <a:latin typeface="Arial" panose="020B0604020202020204"/>
                </a:endParaRPr>
              </a:p>
            </p:txBody>
          </p:sp>
        </p:grpSp>
        <p:grpSp>
          <p:nvGrpSpPr>
            <p:cNvPr id="25" name="Group 70"/>
            <p:cNvGrpSpPr/>
            <p:nvPr/>
          </p:nvGrpSpPr>
          <p:grpSpPr>
            <a:xfrm>
              <a:off x="7013" y="3731"/>
              <a:ext cx="1405" cy="1376"/>
              <a:chOff x="4740720" y="1304398"/>
              <a:chExt cx="1094533" cy="1209746"/>
            </a:xfrm>
            <a:solidFill>
              <a:srgbClr val="7030A0"/>
            </a:solidFill>
          </p:grpSpPr>
          <p:sp>
            <p:nvSpPr>
              <p:cNvPr id="2" name="Freeform 71"/>
              <p:cNvSpPr/>
              <p:nvPr/>
            </p:nvSpPr>
            <p:spPr>
              <a:xfrm rot="16200000">
                <a:off x="4683113" y="1362004"/>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015593"/>
              </a:solidFill>
              <a:ln w="25400" cap="flat" cmpd="sng" algn="ctr">
                <a:noFill/>
                <a:prstDash val="solid"/>
              </a:ln>
              <a:effectLst/>
            </p:spPr>
            <p:txBody>
              <a:bodyPr rtlCol="0" anchor="ctr"/>
              <a:lstStyle/>
              <a:p>
                <a:pPr algn="ctr" defTabSz="760095">
                  <a:defRPr/>
                </a:pPr>
                <a:endParaRPr lang="en-US" sz="1350" kern="0" dirty="0">
                  <a:solidFill>
                    <a:schemeClr val="bg1"/>
                  </a:solidFill>
                  <a:latin typeface="Arial" panose="020B0604020202020204"/>
                </a:endParaRPr>
              </a:p>
            </p:txBody>
          </p:sp>
          <p:sp>
            <p:nvSpPr>
              <p:cNvPr id="5" name="Rectangle 73"/>
              <p:cNvSpPr/>
              <p:nvPr/>
            </p:nvSpPr>
            <p:spPr>
              <a:xfrm>
                <a:off x="4996052" y="1490878"/>
                <a:ext cx="584328" cy="491259"/>
              </a:xfrm>
              <a:prstGeom prst="rect">
                <a:avLst/>
              </a:prstGeom>
              <a:solidFill>
                <a:srgbClr val="015593"/>
              </a:solidFill>
            </p:spPr>
            <p:txBody>
              <a:bodyPr wrap="square">
                <a:spAutoFit/>
              </a:bodyPr>
              <a:lstStyle/>
              <a:p>
                <a:pPr algn="ctr" defTabSz="760095">
                  <a:defRPr/>
                </a:pPr>
                <a:r>
                  <a:rPr lang="en-US" sz="3200" b="1" kern="0" dirty="0">
                    <a:solidFill>
                      <a:schemeClr val="bg1"/>
                    </a:solidFill>
                    <a:latin typeface="Arial" panose="020B0604020202020204"/>
                  </a:rPr>
                  <a:t>04</a:t>
                </a:r>
              </a:p>
            </p:txBody>
          </p:sp>
        </p:grpSp>
        <p:sp>
          <p:nvSpPr>
            <p:cNvPr id="6" name="矩形 5"/>
            <p:cNvSpPr>
              <a:spLocks noChangeArrowheads="1"/>
            </p:cNvSpPr>
            <p:nvPr/>
          </p:nvSpPr>
          <p:spPr bwMode="auto">
            <a:xfrm>
              <a:off x="8648" y="2138"/>
              <a:ext cx="1982"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7907" tIns="18954" rIns="37907" bIns="18954">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知识图谱</a:t>
              </a:r>
              <a:endParaRPr lang="en-US" altLang="zh-CN" sz="2400" b="1" dirty="0">
                <a:solidFill>
                  <a:srgbClr val="0070C0"/>
                </a:solidFill>
                <a:latin typeface="微软雅黑" panose="020B0503020204020204" pitchFamily="34" charset="-122"/>
                <a:ea typeface="微软雅黑" panose="020B0503020204020204" pitchFamily="34" charset="-122"/>
              </a:endParaRPr>
            </a:p>
          </p:txBody>
        </p:sp>
        <p:sp>
          <p:nvSpPr>
            <p:cNvPr id="7" name="文本框 40"/>
            <p:cNvSpPr txBox="1"/>
            <p:nvPr/>
          </p:nvSpPr>
          <p:spPr>
            <a:xfrm>
              <a:off x="8646" y="2708"/>
              <a:ext cx="3575" cy="624"/>
            </a:xfrm>
            <a:prstGeom prst="rect">
              <a:avLst/>
            </a:prstGeom>
            <a:noFill/>
            <a:ln w="9525">
              <a:noFill/>
            </a:ln>
          </p:spPr>
          <p:txBody>
            <a:bodyPr wrap="square" lIns="37907" tIns="18954" rIns="37907" bIns="18954">
              <a:spAutoFit/>
            </a:bodyPr>
            <a:lstStyle/>
            <a:p>
              <a:r>
                <a:rPr lang="zh-CN" altLang="en-US" sz="2000" b="1" noProof="1">
                  <a:latin typeface="微软雅黑" panose="020B0503020204020204" pitchFamily="34" charset="-122"/>
                  <a:ea typeface="微软雅黑" panose="020B0503020204020204" pitchFamily="34" charset="-122"/>
                  <a:cs typeface="+mn-ea"/>
                  <a:sym typeface="Arial" panose="020B0604020202020204" pitchFamily="34" charset="0"/>
                </a:rPr>
                <a:t>构成知识图谱中节点和边的基本属性</a:t>
              </a:r>
            </a:p>
          </p:txBody>
        </p:sp>
        <p:sp>
          <p:nvSpPr>
            <p:cNvPr id="8" name="矩形 7"/>
            <p:cNvSpPr>
              <a:spLocks noChangeArrowheads="1"/>
            </p:cNvSpPr>
            <p:nvPr/>
          </p:nvSpPr>
          <p:spPr bwMode="auto">
            <a:xfrm>
              <a:off x="8647" y="4135"/>
              <a:ext cx="2341"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7907" tIns="18954" rIns="37907" bIns="18954">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问答系统</a:t>
              </a:r>
              <a:endParaRPr lang="en-US" altLang="zh-CN" sz="2400" b="1" dirty="0">
                <a:solidFill>
                  <a:srgbClr val="0070C0"/>
                </a:solidFill>
                <a:latin typeface="微软雅黑" panose="020B0503020204020204" pitchFamily="34" charset="-122"/>
                <a:ea typeface="微软雅黑" panose="020B0503020204020204" pitchFamily="34" charset="-122"/>
              </a:endParaRPr>
            </a:p>
          </p:txBody>
        </p:sp>
        <p:sp>
          <p:nvSpPr>
            <p:cNvPr id="9" name="文本框 40"/>
            <p:cNvSpPr txBox="1"/>
            <p:nvPr/>
          </p:nvSpPr>
          <p:spPr>
            <a:xfrm>
              <a:off x="8646" y="4694"/>
              <a:ext cx="3575" cy="624"/>
            </a:xfrm>
            <a:prstGeom prst="rect">
              <a:avLst/>
            </a:prstGeom>
            <a:noFill/>
            <a:ln w="9525">
              <a:noFill/>
            </a:ln>
          </p:spPr>
          <p:txBody>
            <a:bodyPr wrap="square" lIns="37907" tIns="18954" rIns="37907" bIns="18954">
              <a:spAutoFit/>
            </a:bodyPr>
            <a:lstStyle/>
            <a:p>
              <a:r>
                <a:rPr lang="zh-CN" altLang="en-US" sz="2000" b="1" noProof="1">
                  <a:latin typeface="微软雅黑" panose="020B0503020204020204" pitchFamily="34" charset="-122"/>
                  <a:ea typeface="微软雅黑" panose="020B0503020204020204" pitchFamily="34" charset="-122"/>
                  <a:cs typeface="+mn-ea"/>
                  <a:sym typeface="Arial" panose="020B0604020202020204" pitchFamily="34" charset="0"/>
                </a:rPr>
                <a:t>构成知识网络，理解用户的意图</a:t>
              </a:r>
            </a:p>
          </p:txBody>
        </p:sp>
        <p:sp>
          <p:nvSpPr>
            <p:cNvPr id="10" name="矩形 9"/>
            <p:cNvSpPr>
              <a:spLocks noChangeArrowheads="1"/>
            </p:cNvSpPr>
            <p:nvPr/>
          </p:nvSpPr>
          <p:spPr bwMode="auto">
            <a:xfrm>
              <a:off x="3237" y="2138"/>
              <a:ext cx="2106"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7907" tIns="18954" rIns="37907" bIns="18954">
              <a:spAutoFit/>
            </a:bodyPr>
            <a:lstStyle/>
            <a:p>
              <a:pPr algn="r"/>
              <a:r>
                <a:rPr lang="zh-CN" altLang="en-US" sz="2400" b="1" dirty="0">
                  <a:solidFill>
                    <a:srgbClr val="0070C0"/>
                  </a:solidFill>
                  <a:latin typeface="微软雅黑" panose="020B0503020204020204" pitchFamily="34" charset="-122"/>
                  <a:ea typeface="微软雅黑" panose="020B0503020204020204" pitchFamily="34" charset="-122"/>
                </a:rPr>
                <a:t>语义理解</a:t>
              </a:r>
            </a:p>
          </p:txBody>
        </p:sp>
        <p:sp>
          <p:nvSpPr>
            <p:cNvPr id="11" name="文本框 40"/>
            <p:cNvSpPr txBox="1"/>
            <p:nvPr/>
          </p:nvSpPr>
          <p:spPr>
            <a:xfrm>
              <a:off x="1619" y="2708"/>
              <a:ext cx="3741" cy="330"/>
            </a:xfrm>
            <a:prstGeom prst="rect">
              <a:avLst/>
            </a:prstGeom>
            <a:noFill/>
            <a:ln w="9525">
              <a:noFill/>
            </a:ln>
          </p:spPr>
          <p:txBody>
            <a:bodyPr wrap="square" lIns="37907" tIns="18954" rIns="37907" bIns="18954">
              <a:spAutoFit/>
            </a:bodyPr>
            <a:lstStyle/>
            <a:p>
              <a:pPr algn="r"/>
              <a:r>
                <a:rPr lang="zh-CN" altLang="en-US" sz="2000" b="1" noProof="1">
                  <a:latin typeface="微软雅黑" panose="020B0503020204020204" pitchFamily="34" charset="-122"/>
                  <a:ea typeface="微软雅黑" panose="020B0503020204020204" pitchFamily="34" charset="-122"/>
                  <a:cs typeface="+mn-ea"/>
                  <a:sym typeface="Arial" panose="020B0604020202020204" pitchFamily="34" charset="0"/>
                </a:rPr>
                <a:t>帮助获取文本结构信息</a:t>
              </a:r>
            </a:p>
          </p:txBody>
        </p:sp>
        <p:sp>
          <p:nvSpPr>
            <p:cNvPr id="15" name="矩形 14"/>
            <p:cNvSpPr>
              <a:spLocks noChangeArrowheads="1"/>
            </p:cNvSpPr>
            <p:nvPr/>
          </p:nvSpPr>
          <p:spPr bwMode="auto">
            <a:xfrm>
              <a:off x="3449" y="4200"/>
              <a:ext cx="1912"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7907" tIns="18954" rIns="37907" bIns="18954">
              <a:spAutoFit/>
            </a:bodyPr>
            <a:lstStyle/>
            <a:p>
              <a:pPr algn="r"/>
              <a:r>
                <a:rPr lang="zh-CN" altLang="en-US" sz="2400" b="1" dirty="0">
                  <a:solidFill>
                    <a:srgbClr val="0070C0"/>
                  </a:solidFill>
                  <a:latin typeface="微软雅黑" panose="020B0503020204020204" pitchFamily="34" charset="-122"/>
                  <a:ea typeface="微软雅黑" panose="020B0503020204020204" pitchFamily="34" charset="-122"/>
                </a:rPr>
                <a:t>机器翻译</a:t>
              </a:r>
            </a:p>
          </p:txBody>
        </p:sp>
        <p:sp>
          <p:nvSpPr>
            <p:cNvPr id="19" name="文本框 40"/>
            <p:cNvSpPr txBox="1"/>
            <p:nvPr/>
          </p:nvSpPr>
          <p:spPr>
            <a:xfrm>
              <a:off x="1917" y="4859"/>
              <a:ext cx="3443" cy="330"/>
            </a:xfrm>
            <a:prstGeom prst="rect">
              <a:avLst/>
            </a:prstGeom>
            <a:noFill/>
            <a:ln w="9525">
              <a:noFill/>
            </a:ln>
          </p:spPr>
          <p:txBody>
            <a:bodyPr wrap="square" lIns="37907" tIns="18954" rIns="37907" bIns="18954">
              <a:spAutoFit/>
            </a:bodyPr>
            <a:lstStyle/>
            <a:p>
              <a:pPr algn="r"/>
              <a:r>
                <a:rPr lang="zh-CN" altLang="en-US" sz="2000" b="1" noProof="1">
                  <a:latin typeface="微软雅黑" panose="020B0503020204020204" pitchFamily="34" charset="-122"/>
                  <a:ea typeface="微软雅黑" panose="020B0503020204020204" pitchFamily="34" charset="-122"/>
                  <a:cs typeface="+mn-ea"/>
                  <a:sym typeface="Arial" panose="020B0604020202020204" pitchFamily="34" charset="0"/>
                </a:rPr>
                <a:t>理解文本的真实含义</a:t>
              </a:r>
            </a:p>
          </p:txBody>
        </p:sp>
      </p:gr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nvPicPr>
        <p:blipFill rotWithShape="1">
          <a:blip r:embed="rId2" cstate="print">
            <a:extLst>
              <a:ext uri="{28A0092B-C50C-407E-A947-70E740481C1C}">
                <a14:useLocalDpi xmlns:a14="http://schemas.microsoft.com/office/drawing/2010/main" val="0"/>
              </a:ext>
            </a:extLst>
          </a:blip>
          <a:srcRect r="74655"/>
          <a:stretch>
            <a:fillRect/>
          </a:stretch>
        </p:blipFill>
        <p:spPr>
          <a:xfrm>
            <a:off x="211170" y="6409587"/>
            <a:ext cx="419046" cy="382601"/>
          </a:xfrm>
          <a:prstGeom prst="rect">
            <a:avLst/>
          </a:prstGeom>
        </p:spPr>
      </p:pic>
      <p:sp>
        <p:nvSpPr>
          <p:cNvPr id="41" name="矩形 40"/>
          <p:cNvSpPr/>
          <p:nvPr/>
        </p:nvSpPr>
        <p:spPr>
          <a:xfrm>
            <a:off x="-1" y="674586"/>
            <a:ext cx="12190017" cy="5659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2" name="直接连接符 51"/>
          <p:cNvCxnSpPr/>
          <p:nvPr/>
        </p:nvCxnSpPr>
        <p:spPr>
          <a:xfrm flipV="1">
            <a:off x="-2" y="1039605"/>
            <a:ext cx="12192002" cy="504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40" name="图片 39"/>
          <p:cNvPicPr>
            <a:picLocks noChangeAspect="1"/>
          </p:cNvPicPr>
          <p:nvPr/>
        </p:nvPicPr>
        <p:blipFill rotWithShape="1">
          <a:blip r:embed="rId3" cstate="print">
            <a:extLst>
              <a:ext uri="{28A0092B-C50C-407E-A947-70E740481C1C}">
                <a14:useLocalDpi xmlns:a14="http://schemas.microsoft.com/office/drawing/2010/main" val="0"/>
              </a:ext>
            </a:extLst>
          </a:blip>
          <a:srcRect r="8707" b="29364"/>
          <a:stretch>
            <a:fillRect/>
          </a:stretch>
        </p:blipFill>
        <p:spPr>
          <a:xfrm>
            <a:off x="1927501" y="6359385"/>
            <a:ext cx="1694637" cy="237702"/>
          </a:xfrm>
          <a:prstGeom prst="rect">
            <a:avLst/>
          </a:prstGeom>
        </p:spPr>
      </p:pic>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4905" y="6546467"/>
            <a:ext cx="2050068" cy="303882"/>
          </a:xfrm>
          <a:prstGeom prst="rect">
            <a:avLst/>
          </a:prstGeom>
        </p:spPr>
      </p:pic>
      <p:pic>
        <p:nvPicPr>
          <p:cNvPr id="49" name="图片 48"/>
          <p:cNvPicPr>
            <a:picLocks noChangeAspect="1"/>
          </p:cNvPicPr>
          <p:nvPr/>
        </p:nvPicPr>
        <p:blipFill rotWithShape="1">
          <a:blip r:embed="rId5">
            <a:extLst>
              <a:ext uri="{28A0092B-C50C-407E-A947-70E740481C1C}">
                <a14:useLocalDpi xmlns:a14="http://schemas.microsoft.com/office/drawing/2010/main" val="0"/>
              </a:ext>
            </a:extLst>
          </a:blip>
          <a:srcRect t="16691" b="28718"/>
          <a:stretch>
            <a:fillRect/>
          </a:stretch>
        </p:blipFill>
        <p:spPr>
          <a:xfrm>
            <a:off x="8275190" y="152001"/>
            <a:ext cx="1837662" cy="298381"/>
          </a:xfrm>
          <a:prstGeom prst="rect">
            <a:avLst/>
          </a:prstGeom>
        </p:spPr>
      </p:pic>
      <p:pic>
        <p:nvPicPr>
          <p:cNvPr id="53" name="图片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21801" y="299959"/>
            <a:ext cx="2050069" cy="201803"/>
          </a:xfrm>
          <a:prstGeom prst="rect">
            <a:avLst/>
          </a:prstGeom>
        </p:spPr>
      </p:pic>
      <p:pic>
        <p:nvPicPr>
          <p:cNvPr id="56" name="图片 55"/>
          <p:cNvPicPr>
            <a:picLocks noChangeAspect="1"/>
          </p:cNvPicPr>
          <p:nvPr/>
        </p:nvPicPr>
        <p:blipFill rotWithShape="1">
          <a:blip r:embed="rId7">
            <a:extLst>
              <a:ext uri="{28A0092B-C50C-407E-A947-70E740481C1C}">
                <a14:useLocalDpi xmlns:a14="http://schemas.microsoft.com/office/drawing/2010/main" val="0"/>
              </a:ext>
            </a:extLst>
          </a:blip>
          <a:srcRect t="23988" b="29004"/>
          <a:stretch>
            <a:fillRect/>
          </a:stretch>
        </p:blipFill>
        <p:spPr>
          <a:xfrm>
            <a:off x="9861006" y="6454463"/>
            <a:ext cx="1040211" cy="295903"/>
          </a:xfrm>
          <a:prstGeom prst="rect">
            <a:avLst/>
          </a:prstGeom>
        </p:spPr>
      </p:pic>
      <p:pic>
        <p:nvPicPr>
          <p:cNvPr id="58" name="图片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07018" y="6492163"/>
            <a:ext cx="1343058" cy="274484"/>
          </a:xfrm>
          <a:prstGeom prst="rect">
            <a:avLst/>
          </a:prstGeom>
        </p:spPr>
      </p:pic>
      <p:pic>
        <p:nvPicPr>
          <p:cNvPr id="60" name="图片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6110" y="6588306"/>
            <a:ext cx="1367838" cy="211422"/>
          </a:xfrm>
          <a:prstGeom prst="rect">
            <a:avLst/>
          </a:prstGeom>
        </p:spPr>
      </p:pic>
      <p:pic>
        <p:nvPicPr>
          <p:cNvPr id="14337" name="图片 143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216" y="6364732"/>
            <a:ext cx="1367838" cy="291950"/>
          </a:xfrm>
          <a:prstGeom prst="rect">
            <a:avLst/>
          </a:prstGeom>
        </p:spPr>
      </p:pic>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58357" y="118022"/>
            <a:ext cx="2144602" cy="298380"/>
          </a:xfrm>
          <a:prstGeom prst="rect">
            <a:avLst/>
          </a:prstGeom>
        </p:spPr>
      </p:pic>
      <p:sp>
        <p:nvSpPr>
          <p:cNvPr id="4" name="灯片编号占位符 3"/>
          <p:cNvSpPr>
            <a:spLocks noGrp="1"/>
          </p:cNvSpPr>
          <p:nvPr>
            <p:ph type="sldNum" sz="quarter" idx="12"/>
          </p:nvPr>
        </p:nvSpPr>
        <p:spPr>
          <a:xfrm>
            <a:off x="9558159" y="6395265"/>
            <a:ext cx="406399" cy="365125"/>
          </a:xfrm>
        </p:spPr>
        <p:txBody>
          <a:bodyPr/>
          <a:lstStyle/>
          <a:p>
            <a:pPr algn="ctr"/>
            <a:fld id="{E6329250-19B9-45B5-80A8-D3AAE73B16B3}" type="slidenum">
              <a:rPr lang="zh-CN" altLang="en-US" sz="1400" b="1" smtClean="0">
                <a:solidFill>
                  <a:schemeClr val="bg1"/>
                </a:solidFill>
              </a:rPr>
              <a:t>6</a:t>
            </a:fld>
            <a:endParaRPr lang="zh-CN" altLang="en-US" sz="1400" b="1" dirty="0">
              <a:solidFill>
                <a:schemeClr val="bg1"/>
              </a:solidFill>
            </a:endParaRPr>
          </a:p>
        </p:txBody>
      </p:sp>
      <p:sp>
        <p:nvSpPr>
          <p:cNvPr id="61" name="文本框 60"/>
          <p:cNvSpPr txBox="1"/>
          <p:nvPr/>
        </p:nvSpPr>
        <p:spPr>
          <a:xfrm>
            <a:off x="211170" y="89599"/>
            <a:ext cx="8486240" cy="523220"/>
          </a:xfrm>
          <a:prstGeom prst="rect">
            <a:avLst/>
          </a:prstGeom>
          <a:noFill/>
        </p:spPr>
        <p:txBody>
          <a:bodyPr wrap="square">
            <a:spAutoFit/>
          </a:bodyPr>
          <a:lstStyle/>
          <a:p>
            <a:pPr marL="0" indent="0">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目录 </a:t>
            </a:r>
            <a:r>
              <a:rPr lang="en-US" altLang="zh-CN" sz="2800" b="1" dirty="0">
                <a:solidFill>
                  <a:schemeClr val="bg1"/>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rPr>
              <a:t>CONTENT</a:t>
            </a:r>
          </a:p>
        </p:txBody>
      </p:sp>
      <p:grpSp>
        <p:nvGrpSpPr>
          <p:cNvPr id="5" name="组合 4"/>
          <p:cNvGrpSpPr/>
          <p:nvPr/>
        </p:nvGrpSpPr>
        <p:grpSpPr>
          <a:xfrm>
            <a:off x="3637915" y="1335405"/>
            <a:ext cx="4916170" cy="4338320"/>
            <a:chOff x="10515" y="2014"/>
            <a:chExt cx="7742" cy="6832"/>
          </a:xfrm>
        </p:grpSpPr>
        <p:sp>
          <p:nvSpPr>
            <p:cNvPr id="9" name="文本框 8"/>
            <p:cNvSpPr txBox="1"/>
            <p:nvPr/>
          </p:nvSpPr>
          <p:spPr>
            <a:xfrm>
              <a:off x="10515" y="2014"/>
              <a:ext cx="7742" cy="6832"/>
            </a:xfrm>
            <a:prstGeom prst="rect">
              <a:avLst/>
            </a:prstGeom>
            <a:noFill/>
            <a:ln>
              <a:noFill/>
            </a:ln>
          </p:spPr>
          <p:txBody>
            <a:bodyPr wrap="square" rtlCol="0">
              <a:spAutoFit/>
            </a:bodyPr>
            <a:lstStyle/>
            <a:p>
              <a:pPr algn="ctr"/>
              <a:r>
                <a:rPr lang="en-US" altLang="zh-CN" sz="13800" b="1" dirty="0">
                  <a:solidFill>
                    <a:schemeClr val="tx1">
                      <a:lumMod val="50000"/>
                      <a:lumOff val="50000"/>
                      <a:alpha val="23000"/>
                    </a:schemeClr>
                  </a:solidFill>
                  <a:latin typeface="微软雅黑" panose="020B0503020204020204" pitchFamily="34" charset="-122"/>
                  <a:ea typeface="微软雅黑" panose="020B0503020204020204" pitchFamily="34" charset="-122"/>
                </a:rPr>
                <a:t>PART</a:t>
              </a:r>
            </a:p>
            <a:p>
              <a:pPr algn="ctr"/>
              <a:r>
                <a:rPr lang="en-US" altLang="zh-CN" sz="13800" b="1" dirty="0">
                  <a:solidFill>
                    <a:schemeClr val="tx1">
                      <a:lumMod val="50000"/>
                      <a:lumOff val="50000"/>
                      <a:alpha val="23000"/>
                    </a:schemeClr>
                  </a:solidFill>
                  <a:latin typeface="微软雅黑" panose="020B0503020204020204" pitchFamily="34" charset="-122"/>
                  <a:ea typeface="微软雅黑" panose="020B0503020204020204" pitchFamily="34" charset="-122"/>
                </a:rPr>
                <a:t>TWO</a:t>
              </a:r>
            </a:p>
          </p:txBody>
        </p:sp>
        <p:sp>
          <p:nvSpPr>
            <p:cNvPr id="2" name="文本框 1"/>
            <p:cNvSpPr txBox="1"/>
            <p:nvPr/>
          </p:nvSpPr>
          <p:spPr>
            <a:xfrm>
              <a:off x="10835" y="4689"/>
              <a:ext cx="6781" cy="1210"/>
            </a:xfrm>
            <a:prstGeom prst="rect">
              <a:avLst/>
            </a:prstGeom>
            <a:solidFill>
              <a:schemeClr val="bg1"/>
            </a:solidFill>
            <a:ln>
              <a:noFill/>
            </a:ln>
          </p:spPr>
          <p:txBody>
            <a:bodyPr wrap="square" rtlCol="0">
              <a:spAutoFit/>
            </a:bodyPr>
            <a:lstStyle/>
            <a:p>
              <a:pPr algn="ctr"/>
              <a:r>
                <a:rPr lang="zh-CN" altLang="en-US" sz="4400" b="1" dirty="0">
                  <a:solidFill>
                    <a:srgbClr val="015593"/>
                  </a:solidFill>
                  <a:latin typeface="微软雅黑" panose="020B0503020204020204" pitchFamily="34" charset="-122"/>
                  <a:ea typeface="微软雅黑" panose="020B0503020204020204" pitchFamily="34" charset="-122"/>
                </a:rPr>
                <a:t>国内外研究现状</a:t>
              </a:r>
            </a:p>
          </p:txBody>
        </p:sp>
      </p:gr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nvPicPr>
        <p:blipFill rotWithShape="1">
          <a:blip r:embed="rId2" cstate="print">
            <a:extLst>
              <a:ext uri="{28A0092B-C50C-407E-A947-70E740481C1C}">
                <a14:useLocalDpi xmlns:a14="http://schemas.microsoft.com/office/drawing/2010/main" val="0"/>
              </a:ext>
            </a:extLst>
          </a:blip>
          <a:srcRect r="74655"/>
          <a:stretch>
            <a:fillRect/>
          </a:stretch>
        </p:blipFill>
        <p:spPr>
          <a:xfrm>
            <a:off x="211170" y="6409587"/>
            <a:ext cx="419046" cy="382601"/>
          </a:xfrm>
          <a:prstGeom prst="rect">
            <a:avLst/>
          </a:prstGeom>
        </p:spPr>
      </p:pic>
      <p:sp>
        <p:nvSpPr>
          <p:cNvPr id="41" name="矩形 40"/>
          <p:cNvSpPr/>
          <p:nvPr/>
        </p:nvSpPr>
        <p:spPr>
          <a:xfrm>
            <a:off x="1983" y="667187"/>
            <a:ext cx="12190017" cy="5659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800" dirty="0">
                <a:latin typeface="微软雅黑" panose="020B0503020204020204" pitchFamily="34" charset="-122"/>
                <a:ea typeface="微软雅黑" panose="020B0503020204020204" pitchFamily="34" charset="-122"/>
              </a:rPr>
              <a:t>基于核函数的方法，基于特征向量的方法和基于句法解析增强的方法</a:t>
            </a:r>
          </a:p>
        </p:txBody>
      </p:sp>
      <p:pic>
        <p:nvPicPr>
          <p:cNvPr id="40" name="图片 39"/>
          <p:cNvPicPr>
            <a:picLocks noChangeAspect="1"/>
          </p:cNvPicPr>
          <p:nvPr/>
        </p:nvPicPr>
        <p:blipFill rotWithShape="1">
          <a:blip r:embed="rId3" cstate="print">
            <a:extLst>
              <a:ext uri="{28A0092B-C50C-407E-A947-70E740481C1C}">
                <a14:useLocalDpi xmlns:a14="http://schemas.microsoft.com/office/drawing/2010/main" val="0"/>
              </a:ext>
            </a:extLst>
          </a:blip>
          <a:srcRect r="8707" b="29364"/>
          <a:stretch>
            <a:fillRect/>
          </a:stretch>
        </p:blipFill>
        <p:spPr>
          <a:xfrm>
            <a:off x="1927501" y="6359385"/>
            <a:ext cx="1694637" cy="237702"/>
          </a:xfrm>
          <a:prstGeom prst="rect">
            <a:avLst/>
          </a:prstGeom>
        </p:spPr>
      </p:pic>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4905" y="6546467"/>
            <a:ext cx="2050068" cy="303882"/>
          </a:xfrm>
          <a:prstGeom prst="rect">
            <a:avLst/>
          </a:prstGeom>
        </p:spPr>
      </p:pic>
      <p:pic>
        <p:nvPicPr>
          <p:cNvPr id="49" name="图片 48"/>
          <p:cNvPicPr>
            <a:picLocks noChangeAspect="1"/>
          </p:cNvPicPr>
          <p:nvPr/>
        </p:nvPicPr>
        <p:blipFill rotWithShape="1">
          <a:blip r:embed="rId5">
            <a:extLst>
              <a:ext uri="{28A0092B-C50C-407E-A947-70E740481C1C}">
                <a14:useLocalDpi xmlns:a14="http://schemas.microsoft.com/office/drawing/2010/main" val="0"/>
              </a:ext>
            </a:extLst>
          </a:blip>
          <a:srcRect t="16691" b="28718"/>
          <a:stretch>
            <a:fillRect/>
          </a:stretch>
        </p:blipFill>
        <p:spPr>
          <a:xfrm>
            <a:off x="8275190" y="152001"/>
            <a:ext cx="1837662" cy="298381"/>
          </a:xfrm>
          <a:prstGeom prst="rect">
            <a:avLst/>
          </a:prstGeom>
        </p:spPr>
      </p:pic>
      <p:pic>
        <p:nvPicPr>
          <p:cNvPr id="53" name="图片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21801" y="299959"/>
            <a:ext cx="2050069" cy="201803"/>
          </a:xfrm>
          <a:prstGeom prst="rect">
            <a:avLst/>
          </a:prstGeom>
        </p:spPr>
      </p:pic>
      <p:pic>
        <p:nvPicPr>
          <p:cNvPr id="56" name="图片 55"/>
          <p:cNvPicPr>
            <a:picLocks noChangeAspect="1"/>
          </p:cNvPicPr>
          <p:nvPr/>
        </p:nvPicPr>
        <p:blipFill rotWithShape="1">
          <a:blip r:embed="rId7">
            <a:extLst>
              <a:ext uri="{28A0092B-C50C-407E-A947-70E740481C1C}">
                <a14:useLocalDpi xmlns:a14="http://schemas.microsoft.com/office/drawing/2010/main" val="0"/>
              </a:ext>
            </a:extLst>
          </a:blip>
          <a:srcRect t="23988" b="29004"/>
          <a:stretch>
            <a:fillRect/>
          </a:stretch>
        </p:blipFill>
        <p:spPr>
          <a:xfrm>
            <a:off x="9861006" y="6454463"/>
            <a:ext cx="1040211" cy="295903"/>
          </a:xfrm>
          <a:prstGeom prst="rect">
            <a:avLst/>
          </a:prstGeom>
        </p:spPr>
      </p:pic>
      <p:pic>
        <p:nvPicPr>
          <p:cNvPr id="58" name="图片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07018" y="6492163"/>
            <a:ext cx="1343058" cy="274484"/>
          </a:xfrm>
          <a:prstGeom prst="rect">
            <a:avLst/>
          </a:prstGeom>
        </p:spPr>
      </p:pic>
      <p:pic>
        <p:nvPicPr>
          <p:cNvPr id="60" name="图片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6110" y="6588306"/>
            <a:ext cx="1367838" cy="211422"/>
          </a:xfrm>
          <a:prstGeom prst="rect">
            <a:avLst/>
          </a:prstGeom>
        </p:spPr>
      </p:pic>
      <p:pic>
        <p:nvPicPr>
          <p:cNvPr id="14337" name="图片 143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216" y="6364732"/>
            <a:ext cx="1367838" cy="291950"/>
          </a:xfrm>
          <a:prstGeom prst="rect">
            <a:avLst/>
          </a:prstGeom>
        </p:spPr>
      </p:pic>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58357" y="118022"/>
            <a:ext cx="2144602" cy="298380"/>
          </a:xfrm>
          <a:prstGeom prst="rect">
            <a:avLst/>
          </a:prstGeom>
        </p:spPr>
      </p:pic>
      <p:sp>
        <p:nvSpPr>
          <p:cNvPr id="4" name="灯片编号占位符 3"/>
          <p:cNvSpPr>
            <a:spLocks noGrp="1"/>
          </p:cNvSpPr>
          <p:nvPr>
            <p:ph type="sldNum" sz="quarter" idx="12"/>
          </p:nvPr>
        </p:nvSpPr>
        <p:spPr>
          <a:xfrm>
            <a:off x="9558159" y="6395265"/>
            <a:ext cx="406399" cy="365125"/>
          </a:xfrm>
        </p:spPr>
        <p:txBody>
          <a:bodyPr/>
          <a:lstStyle/>
          <a:p>
            <a:pPr algn="ctr"/>
            <a:fld id="{E6329250-19B9-45B5-80A8-D3AAE73B16B3}" type="slidenum">
              <a:rPr lang="zh-CN" altLang="en-US" sz="1400" b="1" smtClean="0">
                <a:solidFill>
                  <a:schemeClr val="bg1"/>
                </a:solidFill>
              </a:rPr>
              <a:t>7</a:t>
            </a:fld>
            <a:endParaRPr lang="zh-CN" altLang="en-US" sz="1400" b="1" dirty="0">
              <a:solidFill>
                <a:schemeClr val="bg1"/>
              </a:solidFill>
            </a:endParaRPr>
          </a:p>
        </p:txBody>
      </p:sp>
      <p:sp>
        <p:nvSpPr>
          <p:cNvPr id="61" name="文本框 60"/>
          <p:cNvSpPr txBox="1"/>
          <p:nvPr/>
        </p:nvSpPr>
        <p:spPr>
          <a:xfrm>
            <a:off x="211170" y="92774"/>
            <a:ext cx="8486240" cy="521970"/>
          </a:xfrm>
          <a:prstGeom prst="rect">
            <a:avLst/>
          </a:prstGeom>
          <a:noFill/>
        </p:spPr>
        <p:txBody>
          <a:bodyPr wrap="square">
            <a:spAutoFit/>
          </a:bodyPr>
          <a:lstStyle/>
          <a:p>
            <a:pPr marL="0" indent="0">
              <a:buFont typeface="Arial" panose="020B0604020202020204" pitchFamily="34" charset="0"/>
              <a:buNone/>
            </a:pPr>
            <a:r>
              <a:rPr lang="en-US" altLang="zh-CN" sz="2800" b="1" dirty="0">
                <a:solidFill>
                  <a:schemeClr val="bg1"/>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02  </a:t>
            </a:r>
            <a:r>
              <a:rPr lang="zh-CN" altLang="en-US" sz="2800" b="1" dirty="0">
                <a:solidFill>
                  <a:schemeClr val="bg1"/>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国内外研究现状</a:t>
            </a:r>
            <a:endParaRPr lang="en-US" altLang="zh-CN" sz="2800" b="1" dirty="0">
              <a:solidFill>
                <a:schemeClr val="bg1"/>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endParaRPr>
          </a:p>
        </p:txBody>
      </p:sp>
      <p:sp>
        <p:nvSpPr>
          <p:cNvPr id="16" name="文本框 15"/>
          <p:cNvSpPr txBox="1"/>
          <p:nvPr/>
        </p:nvSpPr>
        <p:spPr>
          <a:xfrm>
            <a:off x="1329055" y="2060575"/>
            <a:ext cx="598805" cy="460375"/>
          </a:xfrm>
          <a:prstGeom prst="rect">
            <a:avLst/>
          </a:prstGeom>
          <a:noFill/>
        </p:spPr>
        <p:txBody>
          <a:bodyPr wrap="square" rtlCol="0">
            <a:spAutoFit/>
          </a:bodyPr>
          <a:lstStyle/>
          <a:p>
            <a:r>
              <a:rPr lang="en-US" altLang="zh-CN" sz="2400" b="1">
                <a:solidFill>
                  <a:schemeClr val="bg1"/>
                </a:solidFill>
                <a:latin typeface="微软雅黑" panose="020B0503020204020204" pitchFamily="34" charset="-122"/>
                <a:ea typeface="微软雅黑" panose="020B0503020204020204" pitchFamily="34" charset="-122"/>
              </a:rPr>
              <a:t>01</a:t>
            </a:r>
          </a:p>
        </p:txBody>
      </p:sp>
      <p:sp>
        <p:nvSpPr>
          <p:cNvPr id="22" name="文本框 21"/>
          <p:cNvSpPr txBox="1"/>
          <p:nvPr/>
        </p:nvSpPr>
        <p:spPr>
          <a:xfrm>
            <a:off x="4269105" y="2061210"/>
            <a:ext cx="598805" cy="46037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02</a:t>
            </a:r>
          </a:p>
        </p:txBody>
      </p:sp>
      <p:sp>
        <p:nvSpPr>
          <p:cNvPr id="24" name="文本框 23"/>
          <p:cNvSpPr txBox="1"/>
          <p:nvPr/>
        </p:nvSpPr>
        <p:spPr>
          <a:xfrm>
            <a:off x="7209155" y="2060575"/>
            <a:ext cx="598805" cy="460375"/>
          </a:xfrm>
          <a:prstGeom prst="rect">
            <a:avLst/>
          </a:prstGeom>
          <a:noFill/>
        </p:spPr>
        <p:txBody>
          <a:bodyPr wrap="square" rtlCol="0">
            <a:spAutoFit/>
          </a:bodyPr>
          <a:lstStyle/>
          <a:p>
            <a:r>
              <a:rPr lang="en-US" altLang="zh-CN" sz="2400" b="1">
                <a:solidFill>
                  <a:schemeClr val="bg1"/>
                </a:solidFill>
                <a:latin typeface="微软雅黑" panose="020B0503020204020204" pitchFamily="34" charset="-122"/>
                <a:ea typeface="微软雅黑" panose="020B0503020204020204" pitchFamily="34" charset="-122"/>
              </a:rPr>
              <a:t>03</a:t>
            </a:r>
          </a:p>
        </p:txBody>
      </p:sp>
      <p:sp>
        <p:nvSpPr>
          <p:cNvPr id="28" name="文本框 27"/>
          <p:cNvSpPr txBox="1"/>
          <p:nvPr/>
        </p:nvSpPr>
        <p:spPr>
          <a:xfrm>
            <a:off x="10325735" y="2060575"/>
            <a:ext cx="598805" cy="460375"/>
          </a:xfrm>
          <a:prstGeom prst="rect">
            <a:avLst/>
          </a:prstGeom>
          <a:noFill/>
        </p:spPr>
        <p:txBody>
          <a:bodyPr wrap="square" rtlCol="0">
            <a:spAutoFit/>
          </a:bodyPr>
          <a:lstStyle/>
          <a:p>
            <a:r>
              <a:rPr lang="en-US" altLang="zh-CN" sz="2400" b="1">
                <a:solidFill>
                  <a:schemeClr val="bg1"/>
                </a:solidFill>
                <a:latin typeface="微软雅黑" panose="020B0503020204020204" pitchFamily="34" charset="-122"/>
                <a:ea typeface="微软雅黑" panose="020B0503020204020204" pitchFamily="34" charset="-122"/>
              </a:rPr>
              <a:t>04</a:t>
            </a:r>
          </a:p>
        </p:txBody>
      </p:sp>
      <p:sp>
        <p:nvSpPr>
          <p:cNvPr id="64" name="等腰三角形 63">
            <a:extLst>
              <a:ext uri="{FF2B5EF4-FFF2-40B4-BE49-F238E27FC236}">
                <a16:creationId xmlns:a16="http://schemas.microsoft.com/office/drawing/2014/main" id="{F9B955B1-F61C-4E5B-951B-9878213E3B09}"/>
              </a:ext>
            </a:extLst>
          </p:cNvPr>
          <p:cNvSpPr/>
          <p:nvPr/>
        </p:nvSpPr>
        <p:spPr>
          <a:xfrm>
            <a:off x="5383482" y="1340083"/>
            <a:ext cx="1817311" cy="1817311"/>
          </a:xfrm>
          <a:prstGeom prst="triangle">
            <a:avLst/>
          </a:prstGeom>
          <a:solidFill>
            <a:srgbClr val="4472C4"/>
          </a:solidFill>
          <a:ln w="28575">
            <a:solidFill>
              <a:schemeClr val="lt1">
                <a:hueOff val="0"/>
                <a:satOff val="0"/>
                <a:lumOff val="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65" name="等腰三角形 64">
            <a:extLst>
              <a:ext uri="{FF2B5EF4-FFF2-40B4-BE49-F238E27FC236}">
                <a16:creationId xmlns:a16="http://schemas.microsoft.com/office/drawing/2014/main" id="{D8632BD4-70E2-49B4-8BA2-5280AE440028}"/>
              </a:ext>
            </a:extLst>
          </p:cNvPr>
          <p:cNvSpPr/>
          <p:nvPr/>
        </p:nvSpPr>
        <p:spPr>
          <a:xfrm>
            <a:off x="4493727" y="3145934"/>
            <a:ext cx="1817311" cy="1817311"/>
          </a:xfrm>
          <a:prstGeom prst="triangle">
            <a:avLst/>
          </a:prstGeom>
          <a:solidFill>
            <a:srgbClr val="4472C4"/>
          </a:solidFill>
          <a:ln w="28575">
            <a:solidFill>
              <a:schemeClr val="lt1">
                <a:hueOff val="0"/>
                <a:satOff val="0"/>
                <a:lumOff val="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dirty="0"/>
          </a:p>
        </p:txBody>
      </p:sp>
      <p:sp>
        <p:nvSpPr>
          <p:cNvPr id="66" name="等腰三角形 65">
            <a:extLst>
              <a:ext uri="{FF2B5EF4-FFF2-40B4-BE49-F238E27FC236}">
                <a16:creationId xmlns:a16="http://schemas.microsoft.com/office/drawing/2014/main" id="{2C92A3ED-BF0E-4628-AD25-1509A90337A0}"/>
              </a:ext>
            </a:extLst>
          </p:cNvPr>
          <p:cNvSpPr/>
          <p:nvPr/>
        </p:nvSpPr>
        <p:spPr>
          <a:xfrm rot="10800000">
            <a:off x="5419223" y="3144192"/>
            <a:ext cx="1817311" cy="1817311"/>
          </a:xfrm>
          <a:prstGeom prst="triangle">
            <a:avLst/>
          </a:prstGeom>
          <a:solidFill>
            <a:srgbClr val="4472C4">
              <a:alpha val="55000"/>
            </a:srgbClr>
          </a:solidFill>
          <a:ln w="28575">
            <a:solidFill>
              <a:schemeClr val="lt1">
                <a:hueOff val="0"/>
                <a:satOff val="0"/>
                <a:lumOff val="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67" name="等腰三角形 66">
            <a:extLst>
              <a:ext uri="{FF2B5EF4-FFF2-40B4-BE49-F238E27FC236}">
                <a16:creationId xmlns:a16="http://schemas.microsoft.com/office/drawing/2014/main" id="{859DAACB-A587-4E43-96C6-48CADB767813}"/>
              </a:ext>
            </a:extLst>
          </p:cNvPr>
          <p:cNvSpPr/>
          <p:nvPr/>
        </p:nvSpPr>
        <p:spPr>
          <a:xfrm>
            <a:off x="6318700" y="3203435"/>
            <a:ext cx="1817311" cy="1817311"/>
          </a:xfrm>
          <a:prstGeom prst="triangle">
            <a:avLst/>
          </a:prstGeom>
          <a:solidFill>
            <a:srgbClr val="4472C4"/>
          </a:solidFill>
          <a:ln w="28575">
            <a:solidFill>
              <a:schemeClr val="lt1">
                <a:hueOff val="0"/>
                <a:satOff val="0"/>
                <a:lumOff val="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68" name="圆角矩形 31">
            <a:extLst>
              <a:ext uri="{FF2B5EF4-FFF2-40B4-BE49-F238E27FC236}">
                <a16:creationId xmlns:a16="http://schemas.microsoft.com/office/drawing/2014/main" id="{057F18F3-525B-4B9F-A1E0-5F30B657D0D3}"/>
              </a:ext>
            </a:extLst>
          </p:cNvPr>
          <p:cNvSpPr/>
          <p:nvPr/>
        </p:nvSpPr>
        <p:spPr>
          <a:xfrm rot="10800000" flipV="1">
            <a:off x="7676384" y="1429561"/>
            <a:ext cx="598806" cy="548301"/>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defPPr>
              <a:defRPr lang="zh-CN"/>
            </a:defPPr>
            <a:lvl1pPr marL="0" algn="l" defTabSz="914400" rtl="0" eaLnBrk="1" latinLnBrk="0" hangingPunct="1">
              <a:defRPr sz="1900" kern="1200">
                <a:solidFill>
                  <a:schemeClr val="lt1"/>
                </a:solidFill>
                <a:latin typeface="+mn-lt"/>
                <a:ea typeface="+mn-ea"/>
                <a:cs typeface="+mn-cs"/>
              </a:defRPr>
            </a:lvl1pPr>
            <a:lvl2pPr marL="457200" algn="l" defTabSz="914400" rtl="0" eaLnBrk="1" latinLnBrk="0" hangingPunct="1">
              <a:defRPr sz="1900" kern="1200">
                <a:solidFill>
                  <a:schemeClr val="lt1"/>
                </a:solidFill>
                <a:latin typeface="+mn-lt"/>
                <a:ea typeface="+mn-ea"/>
                <a:cs typeface="+mn-cs"/>
              </a:defRPr>
            </a:lvl2pPr>
            <a:lvl3pPr marL="914400" algn="l" defTabSz="914400" rtl="0" eaLnBrk="1" latinLnBrk="0" hangingPunct="1">
              <a:defRPr sz="1900" kern="1200">
                <a:solidFill>
                  <a:schemeClr val="lt1"/>
                </a:solidFill>
                <a:latin typeface="+mn-lt"/>
                <a:ea typeface="+mn-ea"/>
                <a:cs typeface="+mn-cs"/>
              </a:defRPr>
            </a:lvl3pPr>
            <a:lvl4pPr marL="1371600" algn="l" defTabSz="914400" rtl="0" eaLnBrk="1" latinLnBrk="0" hangingPunct="1">
              <a:defRPr sz="1900" kern="1200">
                <a:solidFill>
                  <a:schemeClr val="lt1"/>
                </a:solidFill>
                <a:latin typeface="+mn-lt"/>
                <a:ea typeface="+mn-ea"/>
                <a:cs typeface="+mn-cs"/>
              </a:defRPr>
            </a:lvl4pPr>
            <a:lvl5pPr marL="1828800" algn="l" defTabSz="914400" rtl="0" eaLnBrk="1" latinLnBrk="0" hangingPunct="1">
              <a:defRPr sz="1900" kern="1200">
                <a:solidFill>
                  <a:schemeClr val="lt1"/>
                </a:solidFill>
                <a:latin typeface="+mn-lt"/>
                <a:ea typeface="+mn-ea"/>
                <a:cs typeface="+mn-cs"/>
              </a:defRPr>
            </a:lvl5pPr>
            <a:lvl6pPr marL="2286000" algn="l" defTabSz="914400" rtl="0" eaLnBrk="1" latinLnBrk="0" hangingPunct="1">
              <a:defRPr sz="1900" kern="1200">
                <a:solidFill>
                  <a:schemeClr val="lt1"/>
                </a:solidFill>
                <a:latin typeface="+mn-lt"/>
                <a:ea typeface="+mn-ea"/>
                <a:cs typeface="+mn-cs"/>
              </a:defRPr>
            </a:lvl6pPr>
            <a:lvl7pPr marL="2743200" algn="l" defTabSz="914400" rtl="0" eaLnBrk="1" latinLnBrk="0" hangingPunct="1">
              <a:defRPr sz="1900" kern="1200">
                <a:solidFill>
                  <a:schemeClr val="lt1"/>
                </a:solidFill>
                <a:latin typeface="+mn-lt"/>
                <a:ea typeface="+mn-ea"/>
                <a:cs typeface="+mn-cs"/>
              </a:defRPr>
            </a:lvl7pPr>
            <a:lvl8pPr marL="3200400" algn="l" defTabSz="914400" rtl="0" eaLnBrk="1" latinLnBrk="0" hangingPunct="1">
              <a:defRPr sz="1900" kern="1200">
                <a:solidFill>
                  <a:schemeClr val="lt1"/>
                </a:solidFill>
                <a:latin typeface="+mn-lt"/>
                <a:ea typeface="+mn-ea"/>
                <a:cs typeface="+mn-cs"/>
              </a:defRPr>
            </a:lvl8pPr>
            <a:lvl9pPr marL="3657600" algn="l" defTabSz="914400" rtl="0" eaLnBrk="1" latinLnBrk="0" hangingPunct="1">
              <a:defRPr sz="1900" kern="1200">
                <a:solidFill>
                  <a:schemeClr val="lt1"/>
                </a:solidFill>
                <a:latin typeface="+mn-lt"/>
                <a:ea typeface="+mn-ea"/>
                <a:cs typeface="+mn-cs"/>
              </a:defRPr>
            </a:lvl9pPr>
          </a:lstStyle>
          <a:p>
            <a:pPr algn="ctr">
              <a:lnSpc>
                <a:spcPct val="130000"/>
              </a:lnSpc>
            </a:pPr>
            <a:endParaRPr lang="zh-CN" altLang="en-US" sz="3600" dirty="0"/>
          </a:p>
        </p:txBody>
      </p:sp>
      <p:sp>
        <p:nvSpPr>
          <p:cNvPr id="69" name="文本框 32">
            <a:extLst>
              <a:ext uri="{FF2B5EF4-FFF2-40B4-BE49-F238E27FC236}">
                <a16:creationId xmlns:a16="http://schemas.microsoft.com/office/drawing/2014/main" id="{DB4122BF-4DE2-435F-95B6-69EE76BFCA68}"/>
              </a:ext>
            </a:extLst>
          </p:cNvPr>
          <p:cNvSpPr txBox="1"/>
          <p:nvPr/>
        </p:nvSpPr>
        <p:spPr>
          <a:xfrm>
            <a:off x="8292849" y="1378702"/>
            <a:ext cx="2937018" cy="435438"/>
          </a:xfrm>
          <a:prstGeom prst="rect">
            <a:avLst/>
          </a:prstGeom>
          <a:noFill/>
        </p:spPr>
        <p:txBody>
          <a:bodyPr wrap="none" lIns="91438" tIns="45719" rIns="91438" bIns="45719" rtlCol="0">
            <a:spAutoFit/>
          </a:bodyPr>
          <a:lstStyle>
            <a:defPPr>
              <a:defRPr lang="zh-CN"/>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a:lstStyle>
          <a:p>
            <a:pPr>
              <a:lnSpc>
                <a:spcPct val="130000"/>
              </a:lnSpc>
            </a:pPr>
            <a:r>
              <a:rPr lang="zh-CN" altLang="en-US" b="1" dirty="0">
                <a:solidFill>
                  <a:schemeClr val="tx2"/>
                </a:solidFill>
                <a:latin typeface="微软雅黑" panose="020B0503020204020204" pitchFamily="34" charset="-122"/>
                <a:ea typeface="微软雅黑" panose="020B0503020204020204" pitchFamily="34" charset="-122"/>
              </a:rPr>
              <a:t>前期机器学习方法是主流</a:t>
            </a:r>
            <a:r>
              <a:rPr lang="en-US" altLang="zh-CN" b="1" dirty="0">
                <a:solidFill>
                  <a:schemeClr val="tx2"/>
                </a:solidFill>
                <a:latin typeface="微软雅黑" panose="020B0503020204020204" pitchFamily="34" charset="-122"/>
                <a:ea typeface="微软雅黑" panose="020B0503020204020204" pitchFamily="34" charset="-122"/>
              </a:rPr>
              <a:t> </a:t>
            </a:r>
            <a:endParaRPr lang="zh-CN" altLang="en-US" b="1" dirty="0">
              <a:solidFill>
                <a:schemeClr val="tx2"/>
              </a:solidFill>
              <a:latin typeface="微软雅黑" panose="020B0503020204020204" pitchFamily="34" charset="-122"/>
              <a:ea typeface="微软雅黑" panose="020B0503020204020204" pitchFamily="34" charset="-122"/>
            </a:endParaRPr>
          </a:p>
        </p:txBody>
      </p:sp>
      <p:cxnSp>
        <p:nvCxnSpPr>
          <p:cNvPr id="70" name="直接连接符 69">
            <a:extLst>
              <a:ext uri="{FF2B5EF4-FFF2-40B4-BE49-F238E27FC236}">
                <a16:creationId xmlns:a16="http://schemas.microsoft.com/office/drawing/2014/main" id="{613004C0-42B7-4EEC-8710-8853268BE9BF}"/>
              </a:ext>
            </a:extLst>
          </p:cNvPr>
          <p:cNvCxnSpPr>
            <a:cxnSpLocks/>
          </p:cNvCxnSpPr>
          <p:nvPr/>
        </p:nvCxnSpPr>
        <p:spPr>
          <a:xfrm>
            <a:off x="8221419" y="1833532"/>
            <a:ext cx="2856693" cy="3305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71" name="圆角矩形 36">
            <a:extLst>
              <a:ext uri="{FF2B5EF4-FFF2-40B4-BE49-F238E27FC236}">
                <a16:creationId xmlns:a16="http://schemas.microsoft.com/office/drawing/2014/main" id="{899A6A64-800E-4619-B27C-658E60B68353}"/>
              </a:ext>
            </a:extLst>
          </p:cNvPr>
          <p:cNvSpPr/>
          <p:nvPr/>
        </p:nvSpPr>
        <p:spPr>
          <a:xfrm rot="10800000" flipV="1">
            <a:off x="7750659" y="3627601"/>
            <a:ext cx="523513" cy="513224"/>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defPPr>
              <a:defRPr lang="zh-CN"/>
            </a:defPPr>
            <a:lvl1pPr marL="0" algn="l" defTabSz="914400" rtl="0" eaLnBrk="1" latinLnBrk="0" hangingPunct="1">
              <a:defRPr sz="1900" kern="1200">
                <a:solidFill>
                  <a:schemeClr val="lt1"/>
                </a:solidFill>
                <a:latin typeface="+mn-lt"/>
                <a:ea typeface="+mn-ea"/>
                <a:cs typeface="+mn-cs"/>
              </a:defRPr>
            </a:lvl1pPr>
            <a:lvl2pPr marL="457200" algn="l" defTabSz="914400" rtl="0" eaLnBrk="1" latinLnBrk="0" hangingPunct="1">
              <a:defRPr sz="1900" kern="1200">
                <a:solidFill>
                  <a:schemeClr val="lt1"/>
                </a:solidFill>
                <a:latin typeface="+mn-lt"/>
                <a:ea typeface="+mn-ea"/>
                <a:cs typeface="+mn-cs"/>
              </a:defRPr>
            </a:lvl2pPr>
            <a:lvl3pPr marL="914400" algn="l" defTabSz="914400" rtl="0" eaLnBrk="1" latinLnBrk="0" hangingPunct="1">
              <a:defRPr sz="1900" kern="1200">
                <a:solidFill>
                  <a:schemeClr val="lt1"/>
                </a:solidFill>
                <a:latin typeface="+mn-lt"/>
                <a:ea typeface="+mn-ea"/>
                <a:cs typeface="+mn-cs"/>
              </a:defRPr>
            </a:lvl3pPr>
            <a:lvl4pPr marL="1371600" algn="l" defTabSz="914400" rtl="0" eaLnBrk="1" latinLnBrk="0" hangingPunct="1">
              <a:defRPr sz="1900" kern="1200">
                <a:solidFill>
                  <a:schemeClr val="lt1"/>
                </a:solidFill>
                <a:latin typeface="+mn-lt"/>
                <a:ea typeface="+mn-ea"/>
                <a:cs typeface="+mn-cs"/>
              </a:defRPr>
            </a:lvl4pPr>
            <a:lvl5pPr marL="1828800" algn="l" defTabSz="914400" rtl="0" eaLnBrk="1" latinLnBrk="0" hangingPunct="1">
              <a:defRPr sz="1900" kern="1200">
                <a:solidFill>
                  <a:schemeClr val="lt1"/>
                </a:solidFill>
                <a:latin typeface="+mn-lt"/>
                <a:ea typeface="+mn-ea"/>
                <a:cs typeface="+mn-cs"/>
              </a:defRPr>
            </a:lvl5pPr>
            <a:lvl6pPr marL="2286000" algn="l" defTabSz="914400" rtl="0" eaLnBrk="1" latinLnBrk="0" hangingPunct="1">
              <a:defRPr sz="1900" kern="1200">
                <a:solidFill>
                  <a:schemeClr val="lt1"/>
                </a:solidFill>
                <a:latin typeface="+mn-lt"/>
                <a:ea typeface="+mn-ea"/>
                <a:cs typeface="+mn-cs"/>
              </a:defRPr>
            </a:lvl6pPr>
            <a:lvl7pPr marL="2743200" algn="l" defTabSz="914400" rtl="0" eaLnBrk="1" latinLnBrk="0" hangingPunct="1">
              <a:defRPr sz="1900" kern="1200">
                <a:solidFill>
                  <a:schemeClr val="lt1"/>
                </a:solidFill>
                <a:latin typeface="+mn-lt"/>
                <a:ea typeface="+mn-ea"/>
                <a:cs typeface="+mn-cs"/>
              </a:defRPr>
            </a:lvl7pPr>
            <a:lvl8pPr marL="3200400" algn="l" defTabSz="914400" rtl="0" eaLnBrk="1" latinLnBrk="0" hangingPunct="1">
              <a:defRPr sz="1900" kern="1200">
                <a:solidFill>
                  <a:schemeClr val="lt1"/>
                </a:solidFill>
                <a:latin typeface="+mn-lt"/>
                <a:ea typeface="+mn-ea"/>
                <a:cs typeface="+mn-cs"/>
              </a:defRPr>
            </a:lvl8pPr>
            <a:lvl9pPr marL="3657600" algn="l" defTabSz="914400" rtl="0" eaLnBrk="1" latinLnBrk="0" hangingPunct="1">
              <a:defRPr sz="1900" kern="1200">
                <a:solidFill>
                  <a:schemeClr val="lt1"/>
                </a:solidFill>
                <a:latin typeface="+mn-lt"/>
                <a:ea typeface="+mn-ea"/>
                <a:cs typeface="+mn-cs"/>
              </a:defRPr>
            </a:lvl9pPr>
          </a:lstStyle>
          <a:p>
            <a:pPr algn="ctr">
              <a:lnSpc>
                <a:spcPct val="130000"/>
              </a:lnSpc>
            </a:pPr>
            <a:endParaRPr lang="zh-CN" altLang="en-US" sz="3600" dirty="0"/>
          </a:p>
        </p:txBody>
      </p:sp>
      <p:sp>
        <p:nvSpPr>
          <p:cNvPr id="72" name="文本框 37">
            <a:extLst>
              <a:ext uri="{FF2B5EF4-FFF2-40B4-BE49-F238E27FC236}">
                <a16:creationId xmlns:a16="http://schemas.microsoft.com/office/drawing/2014/main" id="{1120D73E-C829-4475-934E-388C5FFD65CB}"/>
              </a:ext>
            </a:extLst>
          </p:cNvPr>
          <p:cNvSpPr txBox="1"/>
          <p:nvPr/>
        </p:nvSpPr>
        <p:spPr>
          <a:xfrm>
            <a:off x="8500969" y="3627601"/>
            <a:ext cx="2206049" cy="435438"/>
          </a:xfrm>
          <a:prstGeom prst="rect">
            <a:avLst/>
          </a:prstGeom>
          <a:noFill/>
        </p:spPr>
        <p:txBody>
          <a:bodyPr wrap="none" lIns="91438" tIns="45719" rIns="91438" bIns="45719" rtlCol="0">
            <a:spAutoFit/>
          </a:bodyPr>
          <a:lstStyle>
            <a:defPPr>
              <a:defRPr lang="zh-CN"/>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a:lstStyle>
          <a:p>
            <a:pPr>
              <a:lnSpc>
                <a:spcPct val="130000"/>
              </a:lnSpc>
            </a:pPr>
            <a:r>
              <a:rPr lang="zh-CN" altLang="en-US" b="1" dirty="0">
                <a:solidFill>
                  <a:schemeClr val="tx2"/>
                </a:solidFill>
                <a:latin typeface="微软雅黑" panose="020B0503020204020204" pitchFamily="34" charset="-122"/>
                <a:ea typeface="微软雅黑" panose="020B0503020204020204" pitchFamily="34" charset="-122"/>
              </a:rPr>
              <a:t>联合抽取模型出现</a:t>
            </a:r>
          </a:p>
        </p:txBody>
      </p:sp>
      <p:sp>
        <p:nvSpPr>
          <p:cNvPr id="73" name="等腰三角形 72">
            <a:extLst>
              <a:ext uri="{FF2B5EF4-FFF2-40B4-BE49-F238E27FC236}">
                <a16:creationId xmlns:a16="http://schemas.microsoft.com/office/drawing/2014/main" id="{B56E7789-9941-4742-9469-26661EB8DE7E}"/>
              </a:ext>
            </a:extLst>
          </p:cNvPr>
          <p:cNvSpPr/>
          <p:nvPr/>
        </p:nvSpPr>
        <p:spPr>
          <a:xfrm>
            <a:off x="5635459" y="4660428"/>
            <a:ext cx="1398427" cy="1309071"/>
          </a:xfrm>
          <a:prstGeom prst="triangle">
            <a:avLst/>
          </a:prstGeom>
          <a:solidFill>
            <a:srgbClr val="4472C4"/>
          </a:solidFill>
          <a:ln w="28575">
            <a:solidFill>
              <a:schemeClr val="lt1">
                <a:hueOff val="0"/>
                <a:satOff val="0"/>
                <a:lumOff val="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dirty="0"/>
          </a:p>
        </p:txBody>
      </p:sp>
      <p:sp>
        <p:nvSpPr>
          <p:cNvPr id="75" name="文本框 43">
            <a:extLst>
              <a:ext uri="{FF2B5EF4-FFF2-40B4-BE49-F238E27FC236}">
                <a16:creationId xmlns:a16="http://schemas.microsoft.com/office/drawing/2014/main" id="{0D8EA3CC-A20D-4EE9-AE58-ED2D6DB1F3DD}"/>
              </a:ext>
            </a:extLst>
          </p:cNvPr>
          <p:cNvSpPr txBox="1"/>
          <p:nvPr/>
        </p:nvSpPr>
        <p:spPr>
          <a:xfrm>
            <a:off x="860525" y="1306101"/>
            <a:ext cx="3180675" cy="435438"/>
          </a:xfrm>
          <a:prstGeom prst="rect">
            <a:avLst/>
          </a:prstGeom>
          <a:noFill/>
        </p:spPr>
        <p:txBody>
          <a:bodyPr wrap="none" lIns="91438" tIns="45719" rIns="91438" bIns="45719" rtlCol="0">
            <a:spAutoFit/>
          </a:bodyPr>
          <a:lstStyle>
            <a:defPPr>
              <a:defRPr lang="zh-CN"/>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a:lstStyle>
          <a:p>
            <a:pPr>
              <a:lnSpc>
                <a:spcPct val="130000"/>
              </a:lnSpc>
            </a:pPr>
            <a:r>
              <a:rPr lang="zh-CN" altLang="en-US" b="1" dirty="0">
                <a:solidFill>
                  <a:schemeClr val="tx2"/>
                </a:solidFill>
                <a:latin typeface="微软雅黑" panose="020B0503020204020204" pitchFamily="34" charset="-122"/>
                <a:ea typeface="微软雅黑" panose="020B0503020204020204" pitchFamily="34" charset="-122"/>
              </a:rPr>
              <a:t>实体关系抽取任务首次提出</a:t>
            </a:r>
            <a:r>
              <a:rPr lang="en-US" altLang="zh-CN" b="1" dirty="0">
                <a:solidFill>
                  <a:schemeClr val="tx2"/>
                </a:solidFill>
                <a:latin typeface="微软雅黑" panose="020B0503020204020204" pitchFamily="34" charset="-122"/>
                <a:ea typeface="微软雅黑" panose="020B0503020204020204" pitchFamily="34" charset="-122"/>
              </a:rPr>
              <a:t> </a:t>
            </a:r>
            <a:endParaRPr lang="zh-CN" altLang="en-US" b="1" dirty="0">
              <a:solidFill>
                <a:schemeClr val="tx2"/>
              </a:solidFill>
              <a:latin typeface="微软雅黑" panose="020B0503020204020204" pitchFamily="34" charset="-122"/>
              <a:ea typeface="微软雅黑" panose="020B0503020204020204" pitchFamily="34" charset="-122"/>
            </a:endParaRPr>
          </a:p>
        </p:txBody>
      </p:sp>
      <p:cxnSp>
        <p:nvCxnSpPr>
          <p:cNvPr id="76" name="直接连接符 75">
            <a:extLst>
              <a:ext uri="{FF2B5EF4-FFF2-40B4-BE49-F238E27FC236}">
                <a16:creationId xmlns:a16="http://schemas.microsoft.com/office/drawing/2014/main" id="{8B91D199-1696-4A81-9198-F30F135C8825}"/>
              </a:ext>
            </a:extLst>
          </p:cNvPr>
          <p:cNvCxnSpPr>
            <a:cxnSpLocks/>
          </p:cNvCxnSpPr>
          <p:nvPr/>
        </p:nvCxnSpPr>
        <p:spPr>
          <a:xfrm>
            <a:off x="842866" y="1733175"/>
            <a:ext cx="4198795"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77" name="矩形 76">
            <a:extLst>
              <a:ext uri="{FF2B5EF4-FFF2-40B4-BE49-F238E27FC236}">
                <a16:creationId xmlns:a16="http://schemas.microsoft.com/office/drawing/2014/main" id="{302547DA-34E4-46A5-87C4-72FF0A698D44}"/>
              </a:ext>
            </a:extLst>
          </p:cNvPr>
          <p:cNvSpPr/>
          <p:nvPr/>
        </p:nvSpPr>
        <p:spPr>
          <a:xfrm>
            <a:off x="748799" y="1910170"/>
            <a:ext cx="3532695" cy="923328"/>
          </a:xfrm>
          <a:prstGeom prst="rect">
            <a:avLst/>
          </a:prstGeom>
        </p:spPr>
        <p:txBody>
          <a:bodyPr wrap="square" lIns="91438" tIns="45719" rIns="91438" bIns="45719">
            <a:spAutoFit/>
          </a:bodyPr>
          <a:lstStyle>
            <a:defPPr>
              <a:defRPr lang="zh-CN"/>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a:lstStyle>
          <a:p>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1998 年，</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MUC</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会议首次提出实体关系抽取任务，之后的</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ACE</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会议定义了</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17</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种关系</a:t>
            </a:r>
          </a:p>
        </p:txBody>
      </p:sp>
      <p:sp>
        <p:nvSpPr>
          <p:cNvPr id="79" name="文本框 48">
            <a:extLst>
              <a:ext uri="{FF2B5EF4-FFF2-40B4-BE49-F238E27FC236}">
                <a16:creationId xmlns:a16="http://schemas.microsoft.com/office/drawing/2014/main" id="{6EB9BFEF-698C-4080-A5FD-071C4E83D516}"/>
              </a:ext>
            </a:extLst>
          </p:cNvPr>
          <p:cNvSpPr txBox="1"/>
          <p:nvPr/>
        </p:nvSpPr>
        <p:spPr>
          <a:xfrm>
            <a:off x="1722819" y="3563514"/>
            <a:ext cx="2377570" cy="435438"/>
          </a:xfrm>
          <a:prstGeom prst="rect">
            <a:avLst/>
          </a:prstGeom>
          <a:noFill/>
        </p:spPr>
        <p:txBody>
          <a:bodyPr wrap="none" lIns="91438" tIns="45719" rIns="91438" bIns="45719" rtlCol="0">
            <a:spAutoFit/>
          </a:bodyPr>
          <a:lstStyle>
            <a:defPPr>
              <a:defRPr lang="zh-CN"/>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a:lstStyle>
          <a:p>
            <a:pPr>
              <a:lnSpc>
                <a:spcPct val="130000"/>
              </a:lnSpc>
            </a:pPr>
            <a:r>
              <a:rPr lang="zh-CN" altLang="en-US" b="1" dirty="0">
                <a:solidFill>
                  <a:schemeClr val="tx2"/>
                </a:solidFill>
                <a:latin typeface="微软雅黑" panose="020B0503020204020204" pitchFamily="34" charset="-122"/>
                <a:ea typeface="微软雅黑" panose="020B0503020204020204" pitchFamily="34" charset="-122"/>
              </a:rPr>
              <a:t>流水线抽取方式出现</a:t>
            </a:r>
          </a:p>
        </p:txBody>
      </p:sp>
      <p:cxnSp>
        <p:nvCxnSpPr>
          <p:cNvPr id="80" name="直接连接符 79">
            <a:extLst>
              <a:ext uri="{FF2B5EF4-FFF2-40B4-BE49-F238E27FC236}">
                <a16:creationId xmlns:a16="http://schemas.microsoft.com/office/drawing/2014/main" id="{47EC8F55-F18A-4921-A116-52E4A4B69170}"/>
              </a:ext>
            </a:extLst>
          </p:cNvPr>
          <p:cNvCxnSpPr>
            <a:cxnSpLocks/>
          </p:cNvCxnSpPr>
          <p:nvPr/>
        </p:nvCxnSpPr>
        <p:spPr>
          <a:xfrm flipV="1">
            <a:off x="1628457" y="4021763"/>
            <a:ext cx="2639939" cy="9836"/>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81" name="文本框 51">
            <a:extLst>
              <a:ext uri="{FF2B5EF4-FFF2-40B4-BE49-F238E27FC236}">
                <a16:creationId xmlns:a16="http://schemas.microsoft.com/office/drawing/2014/main" id="{734740BE-124B-4A45-8C1F-16424E15725E}"/>
              </a:ext>
            </a:extLst>
          </p:cNvPr>
          <p:cNvSpPr txBox="1"/>
          <p:nvPr/>
        </p:nvSpPr>
        <p:spPr>
          <a:xfrm>
            <a:off x="6076843" y="2170639"/>
            <a:ext cx="468390" cy="732504"/>
          </a:xfrm>
          <a:prstGeom prst="rect">
            <a:avLst/>
          </a:prstGeom>
          <a:noFill/>
        </p:spPr>
        <p:txBody>
          <a:bodyPr wrap="none" lIns="91436" tIns="45718" rIns="91436" bIns="45718" rtlCol="0">
            <a:spAutoFit/>
          </a:bodyPr>
          <a:lstStyle>
            <a:defPPr>
              <a:defRPr lang="zh-CN"/>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a:lstStyle>
          <a:p>
            <a:pPr>
              <a:lnSpc>
                <a:spcPct val="130000"/>
              </a:lnSpc>
            </a:pPr>
            <a:r>
              <a:rPr lang="en-US" altLang="zh-CN" sz="3200" dirty="0">
                <a:solidFill>
                  <a:schemeClr val="bg1"/>
                </a:solidFill>
                <a:latin typeface="Eras Light ITC" panose="020B0402030504020804" pitchFamily="34" charset="0"/>
              </a:rPr>
              <a:t>A</a:t>
            </a:r>
            <a:endParaRPr lang="zh-CN" altLang="en-US" sz="3200" dirty="0">
              <a:solidFill>
                <a:schemeClr val="bg1"/>
              </a:solidFill>
              <a:latin typeface="Eras Light ITC" panose="020B0402030504020804" pitchFamily="34" charset="0"/>
            </a:endParaRPr>
          </a:p>
        </p:txBody>
      </p:sp>
      <p:sp>
        <p:nvSpPr>
          <p:cNvPr id="82" name="文本框 52">
            <a:extLst>
              <a:ext uri="{FF2B5EF4-FFF2-40B4-BE49-F238E27FC236}">
                <a16:creationId xmlns:a16="http://schemas.microsoft.com/office/drawing/2014/main" id="{CB086646-4BB5-4217-BA48-0FEE29290644}"/>
              </a:ext>
            </a:extLst>
          </p:cNvPr>
          <p:cNvSpPr txBox="1"/>
          <p:nvPr/>
        </p:nvSpPr>
        <p:spPr>
          <a:xfrm>
            <a:off x="5411560" y="3956528"/>
            <a:ext cx="444344" cy="732504"/>
          </a:xfrm>
          <a:prstGeom prst="rect">
            <a:avLst/>
          </a:prstGeom>
          <a:noFill/>
        </p:spPr>
        <p:txBody>
          <a:bodyPr wrap="none" lIns="91436" tIns="45718" rIns="91436" bIns="45718" rtlCol="0">
            <a:spAutoFit/>
          </a:bodyPr>
          <a:lstStyle>
            <a:defPPr>
              <a:defRPr lang="zh-CN"/>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a:lstStyle>
          <a:p>
            <a:pPr>
              <a:lnSpc>
                <a:spcPct val="130000"/>
              </a:lnSpc>
            </a:pPr>
            <a:r>
              <a:rPr lang="en-US" altLang="zh-CN" sz="3200" dirty="0">
                <a:solidFill>
                  <a:schemeClr val="bg1"/>
                </a:solidFill>
                <a:latin typeface="Eras Light ITC" panose="020B0402030504020804" pitchFamily="34" charset="0"/>
              </a:rPr>
              <a:t>R</a:t>
            </a:r>
            <a:endParaRPr lang="zh-CN" altLang="en-US" sz="3200" dirty="0">
              <a:solidFill>
                <a:schemeClr val="bg1"/>
              </a:solidFill>
              <a:latin typeface="Eras Light ITC" panose="020B0402030504020804" pitchFamily="34" charset="0"/>
            </a:endParaRPr>
          </a:p>
        </p:txBody>
      </p:sp>
      <p:sp>
        <p:nvSpPr>
          <p:cNvPr id="83" name="文本框 53">
            <a:extLst>
              <a:ext uri="{FF2B5EF4-FFF2-40B4-BE49-F238E27FC236}">
                <a16:creationId xmlns:a16="http://schemas.microsoft.com/office/drawing/2014/main" id="{EEE0554D-D7B4-4DC3-85D9-0A3F0F64C018}"/>
              </a:ext>
            </a:extLst>
          </p:cNvPr>
          <p:cNvSpPr txBox="1"/>
          <p:nvPr/>
        </p:nvSpPr>
        <p:spPr>
          <a:xfrm>
            <a:off x="6075223" y="3370310"/>
            <a:ext cx="420300" cy="732504"/>
          </a:xfrm>
          <a:prstGeom prst="rect">
            <a:avLst/>
          </a:prstGeom>
          <a:noFill/>
        </p:spPr>
        <p:txBody>
          <a:bodyPr wrap="none" lIns="91436" tIns="45718" rIns="91436" bIns="45718" rtlCol="0">
            <a:spAutoFit/>
          </a:bodyPr>
          <a:lstStyle>
            <a:defPPr>
              <a:defRPr lang="zh-CN"/>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a:lstStyle>
          <a:p>
            <a:pPr>
              <a:lnSpc>
                <a:spcPct val="130000"/>
              </a:lnSpc>
            </a:pPr>
            <a:r>
              <a:rPr lang="en-US" altLang="zh-CN" sz="3200" dirty="0">
                <a:solidFill>
                  <a:schemeClr val="bg1"/>
                </a:solidFill>
                <a:latin typeface="Eras Light ITC" panose="020B0402030504020804" pitchFamily="34" charset="0"/>
              </a:rPr>
              <a:t>B</a:t>
            </a:r>
            <a:endParaRPr lang="zh-CN" altLang="en-US" sz="3200" dirty="0">
              <a:solidFill>
                <a:schemeClr val="bg1"/>
              </a:solidFill>
              <a:latin typeface="Eras Light ITC" panose="020B0402030504020804" pitchFamily="34" charset="0"/>
            </a:endParaRPr>
          </a:p>
        </p:txBody>
      </p:sp>
      <p:sp>
        <p:nvSpPr>
          <p:cNvPr id="84" name="文本框 54">
            <a:extLst>
              <a:ext uri="{FF2B5EF4-FFF2-40B4-BE49-F238E27FC236}">
                <a16:creationId xmlns:a16="http://schemas.microsoft.com/office/drawing/2014/main" id="{6B2A9616-05A8-4364-9E8F-276929101133}"/>
              </a:ext>
            </a:extLst>
          </p:cNvPr>
          <p:cNvSpPr txBox="1"/>
          <p:nvPr/>
        </p:nvSpPr>
        <p:spPr>
          <a:xfrm>
            <a:off x="7094582" y="3963415"/>
            <a:ext cx="468390" cy="732504"/>
          </a:xfrm>
          <a:prstGeom prst="rect">
            <a:avLst/>
          </a:prstGeom>
          <a:noFill/>
        </p:spPr>
        <p:txBody>
          <a:bodyPr wrap="none" lIns="91436" tIns="45718" rIns="91436" bIns="45718" rtlCol="0">
            <a:spAutoFit/>
          </a:bodyPr>
          <a:lstStyle>
            <a:defPPr>
              <a:defRPr lang="zh-CN"/>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a:lstStyle>
          <a:p>
            <a:pPr>
              <a:lnSpc>
                <a:spcPct val="130000"/>
              </a:lnSpc>
            </a:pPr>
            <a:r>
              <a:rPr lang="en-US" altLang="zh-CN" sz="3200" dirty="0">
                <a:solidFill>
                  <a:schemeClr val="bg1"/>
                </a:solidFill>
                <a:latin typeface="Eras Light ITC" panose="020B0402030504020804" pitchFamily="34" charset="0"/>
              </a:rPr>
              <a:t>C</a:t>
            </a:r>
            <a:endParaRPr lang="zh-CN" altLang="en-US" sz="3200" dirty="0">
              <a:solidFill>
                <a:schemeClr val="bg1"/>
              </a:solidFill>
              <a:latin typeface="Eras Light ITC" panose="020B0402030504020804" pitchFamily="34" charset="0"/>
            </a:endParaRPr>
          </a:p>
        </p:txBody>
      </p:sp>
      <p:sp>
        <p:nvSpPr>
          <p:cNvPr id="2" name="文本框 1">
            <a:extLst>
              <a:ext uri="{FF2B5EF4-FFF2-40B4-BE49-F238E27FC236}">
                <a16:creationId xmlns:a16="http://schemas.microsoft.com/office/drawing/2014/main" id="{4A74B31A-87D0-4DD3-8835-1F8D0C31C3A7}"/>
              </a:ext>
            </a:extLst>
          </p:cNvPr>
          <p:cNvSpPr txBox="1"/>
          <p:nvPr/>
        </p:nvSpPr>
        <p:spPr>
          <a:xfrm>
            <a:off x="8362059" y="2153150"/>
            <a:ext cx="2964807" cy="120032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基于核函数的方法，基于特征向量的方法和基于句法解析增强的方法</a:t>
            </a:r>
          </a:p>
          <a:p>
            <a:endParaRPr lang="zh-CN" altLang="en-US" dirty="0"/>
          </a:p>
        </p:txBody>
      </p:sp>
      <p:sp>
        <p:nvSpPr>
          <p:cNvPr id="6" name="文本框 5">
            <a:extLst>
              <a:ext uri="{FF2B5EF4-FFF2-40B4-BE49-F238E27FC236}">
                <a16:creationId xmlns:a16="http://schemas.microsoft.com/office/drawing/2014/main" id="{8239E3C1-A07E-4982-A82C-7D734A599BA2}"/>
              </a:ext>
            </a:extLst>
          </p:cNvPr>
          <p:cNvSpPr txBox="1"/>
          <p:nvPr/>
        </p:nvSpPr>
        <p:spPr>
          <a:xfrm>
            <a:off x="735391" y="4187188"/>
            <a:ext cx="3711225" cy="1477328"/>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将</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CNN</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RNN</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LSTM</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等应用于该领域，先抽取实体，再分类关系</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该类方法模型简单易实现，容易造成</a:t>
            </a:r>
            <a:r>
              <a:rPr lang="zh-CN" altLang="en-US" sz="1800" b="1" dirty="0">
                <a:solidFill>
                  <a:srgbClr val="015593"/>
                </a:solidFill>
                <a:latin typeface="微软雅黑" panose="020B0503020204020204" pitchFamily="34" charset="-122"/>
                <a:ea typeface="微软雅黑" panose="020B0503020204020204" pitchFamily="34" charset="-122"/>
                <a:cs typeface="微软雅黑" panose="020B0503020204020204" pitchFamily="34" charset="-122"/>
                <a:sym typeface="+mn-ea"/>
              </a:rPr>
              <a:t>实体冗余</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b="1" dirty="0">
                <a:solidFill>
                  <a:srgbClr val="015593"/>
                </a:solidFill>
                <a:latin typeface="微软雅黑" panose="020B0503020204020204" pitchFamily="34" charset="-122"/>
                <a:ea typeface="微软雅黑" panose="020B0503020204020204" pitchFamily="34" charset="-122"/>
                <a:cs typeface="微软雅黑" panose="020B0503020204020204" pitchFamily="34" charset="-122"/>
              </a:rPr>
              <a:t>误差累积</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1" dirty="0">
                <a:solidFill>
                  <a:srgbClr val="015593"/>
                </a:solidFill>
                <a:latin typeface="微软雅黑" panose="020B0503020204020204" pitchFamily="34" charset="-122"/>
                <a:ea typeface="微软雅黑" panose="020B0503020204020204" pitchFamily="34" charset="-122"/>
                <a:cs typeface="微软雅黑" panose="020B0503020204020204" pitchFamily="34" charset="-122"/>
              </a:rPr>
              <a:t>交互缺失</a:t>
            </a:r>
          </a:p>
          <a:p>
            <a:endParaRPr lang="zh-CN" altLang="en-US" dirty="0"/>
          </a:p>
        </p:txBody>
      </p:sp>
      <p:sp>
        <p:nvSpPr>
          <p:cNvPr id="12" name="文本框 11">
            <a:extLst>
              <a:ext uri="{FF2B5EF4-FFF2-40B4-BE49-F238E27FC236}">
                <a16:creationId xmlns:a16="http://schemas.microsoft.com/office/drawing/2014/main" id="{18339E81-19C4-47E1-852F-588F07D1B7AF}"/>
              </a:ext>
            </a:extLst>
          </p:cNvPr>
          <p:cNvSpPr txBox="1"/>
          <p:nvPr/>
        </p:nvSpPr>
        <p:spPr>
          <a:xfrm>
            <a:off x="8500969" y="4329667"/>
            <a:ext cx="3108518" cy="1200329"/>
          </a:xfrm>
          <a:prstGeom prst="rect">
            <a:avLst/>
          </a:prstGeom>
          <a:noFill/>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共享实体抽取和关系抽取两个任务，生成实体关系三元组，该类方法</a:t>
            </a:r>
            <a:r>
              <a:rPr lang="zh-CN" altLang="en-US" sz="1800" b="1" dirty="0">
                <a:solidFill>
                  <a:srgbClr val="015593"/>
                </a:solidFill>
                <a:latin typeface="微软雅黑" panose="020B0503020204020204" pitchFamily="34" charset="-122"/>
                <a:ea typeface="微软雅黑" panose="020B0503020204020204" pitchFamily="34" charset="-122"/>
              </a:rPr>
              <a:t>模型较难搭建</a:t>
            </a:r>
          </a:p>
          <a:p>
            <a:endParaRPr lang="zh-CN" altLang="en-US" dirty="0"/>
          </a:p>
        </p:txBody>
      </p:sp>
      <p:sp>
        <p:nvSpPr>
          <p:cNvPr id="87" name="文本框 86">
            <a:extLst>
              <a:ext uri="{FF2B5EF4-FFF2-40B4-BE49-F238E27FC236}">
                <a16:creationId xmlns:a16="http://schemas.microsoft.com/office/drawing/2014/main" id="{8D230643-1293-4AE7-AAC2-98B85528C9F8}"/>
              </a:ext>
            </a:extLst>
          </p:cNvPr>
          <p:cNvSpPr txBox="1"/>
          <p:nvPr/>
        </p:nvSpPr>
        <p:spPr>
          <a:xfrm>
            <a:off x="7704119" y="3680450"/>
            <a:ext cx="598805" cy="46037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04</a:t>
            </a:r>
          </a:p>
        </p:txBody>
      </p:sp>
      <p:sp>
        <p:nvSpPr>
          <p:cNvPr id="92" name="文本框 91">
            <a:extLst>
              <a:ext uri="{FF2B5EF4-FFF2-40B4-BE49-F238E27FC236}">
                <a16:creationId xmlns:a16="http://schemas.microsoft.com/office/drawing/2014/main" id="{4E947EA9-63E4-4284-B5D5-84A13EAE48BA}"/>
              </a:ext>
            </a:extLst>
          </p:cNvPr>
          <p:cNvSpPr txBox="1"/>
          <p:nvPr/>
        </p:nvSpPr>
        <p:spPr>
          <a:xfrm>
            <a:off x="7674694" y="1447928"/>
            <a:ext cx="598805" cy="46037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02</a:t>
            </a:r>
          </a:p>
        </p:txBody>
      </p:sp>
      <p:sp>
        <p:nvSpPr>
          <p:cNvPr id="97" name="圆角矩形 36">
            <a:extLst>
              <a:ext uri="{FF2B5EF4-FFF2-40B4-BE49-F238E27FC236}">
                <a16:creationId xmlns:a16="http://schemas.microsoft.com/office/drawing/2014/main" id="{653895DA-0390-4BA8-BA4F-036C94544D22}"/>
              </a:ext>
            </a:extLst>
          </p:cNvPr>
          <p:cNvSpPr/>
          <p:nvPr/>
        </p:nvSpPr>
        <p:spPr>
          <a:xfrm rot="10800000" flipV="1">
            <a:off x="4343864" y="3563925"/>
            <a:ext cx="607773" cy="47675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defPPr>
              <a:defRPr lang="zh-CN"/>
            </a:defPPr>
            <a:lvl1pPr marL="0" algn="l" defTabSz="914400" rtl="0" eaLnBrk="1" latinLnBrk="0" hangingPunct="1">
              <a:defRPr sz="1900" kern="1200">
                <a:solidFill>
                  <a:schemeClr val="lt1"/>
                </a:solidFill>
                <a:latin typeface="+mn-lt"/>
                <a:ea typeface="+mn-ea"/>
                <a:cs typeface="+mn-cs"/>
              </a:defRPr>
            </a:lvl1pPr>
            <a:lvl2pPr marL="457200" algn="l" defTabSz="914400" rtl="0" eaLnBrk="1" latinLnBrk="0" hangingPunct="1">
              <a:defRPr sz="1900" kern="1200">
                <a:solidFill>
                  <a:schemeClr val="lt1"/>
                </a:solidFill>
                <a:latin typeface="+mn-lt"/>
                <a:ea typeface="+mn-ea"/>
                <a:cs typeface="+mn-cs"/>
              </a:defRPr>
            </a:lvl2pPr>
            <a:lvl3pPr marL="914400" algn="l" defTabSz="914400" rtl="0" eaLnBrk="1" latinLnBrk="0" hangingPunct="1">
              <a:defRPr sz="1900" kern="1200">
                <a:solidFill>
                  <a:schemeClr val="lt1"/>
                </a:solidFill>
                <a:latin typeface="+mn-lt"/>
                <a:ea typeface="+mn-ea"/>
                <a:cs typeface="+mn-cs"/>
              </a:defRPr>
            </a:lvl3pPr>
            <a:lvl4pPr marL="1371600" algn="l" defTabSz="914400" rtl="0" eaLnBrk="1" latinLnBrk="0" hangingPunct="1">
              <a:defRPr sz="1900" kern="1200">
                <a:solidFill>
                  <a:schemeClr val="lt1"/>
                </a:solidFill>
                <a:latin typeface="+mn-lt"/>
                <a:ea typeface="+mn-ea"/>
                <a:cs typeface="+mn-cs"/>
              </a:defRPr>
            </a:lvl4pPr>
            <a:lvl5pPr marL="1828800" algn="l" defTabSz="914400" rtl="0" eaLnBrk="1" latinLnBrk="0" hangingPunct="1">
              <a:defRPr sz="1900" kern="1200">
                <a:solidFill>
                  <a:schemeClr val="lt1"/>
                </a:solidFill>
                <a:latin typeface="+mn-lt"/>
                <a:ea typeface="+mn-ea"/>
                <a:cs typeface="+mn-cs"/>
              </a:defRPr>
            </a:lvl5pPr>
            <a:lvl6pPr marL="2286000" algn="l" defTabSz="914400" rtl="0" eaLnBrk="1" latinLnBrk="0" hangingPunct="1">
              <a:defRPr sz="1900" kern="1200">
                <a:solidFill>
                  <a:schemeClr val="lt1"/>
                </a:solidFill>
                <a:latin typeface="+mn-lt"/>
                <a:ea typeface="+mn-ea"/>
                <a:cs typeface="+mn-cs"/>
              </a:defRPr>
            </a:lvl6pPr>
            <a:lvl7pPr marL="2743200" algn="l" defTabSz="914400" rtl="0" eaLnBrk="1" latinLnBrk="0" hangingPunct="1">
              <a:defRPr sz="1900" kern="1200">
                <a:solidFill>
                  <a:schemeClr val="lt1"/>
                </a:solidFill>
                <a:latin typeface="+mn-lt"/>
                <a:ea typeface="+mn-ea"/>
                <a:cs typeface="+mn-cs"/>
              </a:defRPr>
            </a:lvl7pPr>
            <a:lvl8pPr marL="3200400" algn="l" defTabSz="914400" rtl="0" eaLnBrk="1" latinLnBrk="0" hangingPunct="1">
              <a:defRPr sz="1900" kern="1200">
                <a:solidFill>
                  <a:schemeClr val="lt1"/>
                </a:solidFill>
                <a:latin typeface="+mn-lt"/>
                <a:ea typeface="+mn-ea"/>
                <a:cs typeface="+mn-cs"/>
              </a:defRPr>
            </a:lvl8pPr>
            <a:lvl9pPr marL="3657600" algn="l" defTabSz="914400" rtl="0" eaLnBrk="1" latinLnBrk="0" hangingPunct="1">
              <a:defRPr sz="1900" kern="1200">
                <a:solidFill>
                  <a:schemeClr val="lt1"/>
                </a:solidFill>
                <a:latin typeface="+mn-lt"/>
                <a:ea typeface="+mn-ea"/>
                <a:cs typeface="+mn-cs"/>
              </a:defRPr>
            </a:lvl9pPr>
          </a:lstStyle>
          <a:p>
            <a:pPr algn="ctr">
              <a:lnSpc>
                <a:spcPct val="130000"/>
              </a:lnSpc>
            </a:pPr>
            <a:r>
              <a:rPr lang="en-US" altLang="zh-CN" sz="2400" b="1" dirty="0">
                <a:latin typeface="微软雅黑" panose="020B0503020204020204" pitchFamily="34" charset="-122"/>
                <a:ea typeface="微软雅黑" panose="020B0503020204020204" pitchFamily="34" charset="-122"/>
              </a:rPr>
              <a:t>03</a:t>
            </a:r>
            <a:endParaRPr lang="zh-CN" altLang="en-US" sz="2400" b="1" dirty="0">
              <a:latin typeface="微软雅黑" panose="020B0503020204020204" pitchFamily="34" charset="-122"/>
              <a:ea typeface="微软雅黑" panose="020B0503020204020204" pitchFamily="34" charset="-122"/>
            </a:endParaRPr>
          </a:p>
        </p:txBody>
      </p:sp>
      <p:sp>
        <p:nvSpPr>
          <p:cNvPr id="98" name="圆角矩形 42">
            <a:extLst>
              <a:ext uri="{FF2B5EF4-FFF2-40B4-BE49-F238E27FC236}">
                <a16:creationId xmlns:a16="http://schemas.microsoft.com/office/drawing/2014/main" id="{756E67EA-44AC-461E-A45B-8E9540665918}"/>
              </a:ext>
            </a:extLst>
          </p:cNvPr>
          <p:cNvSpPr/>
          <p:nvPr/>
        </p:nvSpPr>
        <p:spPr>
          <a:xfrm rot="10800000" flipV="1">
            <a:off x="4340108" y="1410143"/>
            <a:ext cx="597069" cy="504155"/>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defPPr>
              <a:defRPr lang="zh-CN"/>
            </a:defPPr>
            <a:lvl1pPr marL="0" algn="l" defTabSz="914400" rtl="0" eaLnBrk="1" latinLnBrk="0" hangingPunct="1">
              <a:defRPr sz="1900" kern="1200">
                <a:solidFill>
                  <a:schemeClr val="lt1"/>
                </a:solidFill>
                <a:latin typeface="+mn-lt"/>
                <a:ea typeface="+mn-ea"/>
                <a:cs typeface="+mn-cs"/>
              </a:defRPr>
            </a:lvl1pPr>
            <a:lvl2pPr marL="457200" algn="l" defTabSz="914400" rtl="0" eaLnBrk="1" latinLnBrk="0" hangingPunct="1">
              <a:defRPr sz="1900" kern="1200">
                <a:solidFill>
                  <a:schemeClr val="lt1"/>
                </a:solidFill>
                <a:latin typeface="+mn-lt"/>
                <a:ea typeface="+mn-ea"/>
                <a:cs typeface="+mn-cs"/>
              </a:defRPr>
            </a:lvl2pPr>
            <a:lvl3pPr marL="914400" algn="l" defTabSz="914400" rtl="0" eaLnBrk="1" latinLnBrk="0" hangingPunct="1">
              <a:defRPr sz="1900" kern="1200">
                <a:solidFill>
                  <a:schemeClr val="lt1"/>
                </a:solidFill>
                <a:latin typeface="+mn-lt"/>
                <a:ea typeface="+mn-ea"/>
                <a:cs typeface="+mn-cs"/>
              </a:defRPr>
            </a:lvl3pPr>
            <a:lvl4pPr marL="1371600" algn="l" defTabSz="914400" rtl="0" eaLnBrk="1" latinLnBrk="0" hangingPunct="1">
              <a:defRPr sz="1900" kern="1200">
                <a:solidFill>
                  <a:schemeClr val="lt1"/>
                </a:solidFill>
                <a:latin typeface="+mn-lt"/>
                <a:ea typeface="+mn-ea"/>
                <a:cs typeface="+mn-cs"/>
              </a:defRPr>
            </a:lvl4pPr>
            <a:lvl5pPr marL="1828800" algn="l" defTabSz="914400" rtl="0" eaLnBrk="1" latinLnBrk="0" hangingPunct="1">
              <a:defRPr sz="1900" kern="1200">
                <a:solidFill>
                  <a:schemeClr val="lt1"/>
                </a:solidFill>
                <a:latin typeface="+mn-lt"/>
                <a:ea typeface="+mn-ea"/>
                <a:cs typeface="+mn-cs"/>
              </a:defRPr>
            </a:lvl5pPr>
            <a:lvl6pPr marL="2286000" algn="l" defTabSz="914400" rtl="0" eaLnBrk="1" latinLnBrk="0" hangingPunct="1">
              <a:defRPr sz="1900" kern="1200">
                <a:solidFill>
                  <a:schemeClr val="lt1"/>
                </a:solidFill>
                <a:latin typeface="+mn-lt"/>
                <a:ea typeface="+mn-ea"/>
                <a:cs typeface="+mn-cs"/>
              </a:defRPr>
            </a:lvl6pPr>
            <a:lvl7pPr marL="2743200" algn="l" defTabSz="914400" rtl="0" eaLnBrk="1" latinLnBrk="0" hangingPunct="1">
              <a:defRPr sz="1900" kern="1200">
                <a:solidFill>
                  <a:schemeClr val="lt1"/>
                </a:solidFill>
                <a:latin typeface="+mn-lt"/>
                <a:ea typeface="+mn-ea"/>
                <a:cs typeface="+mn-cs"/>
              </a:defRPr>
            </a:lvl7pPr>
            <a:lvl8pPr marL="3200400" algn="l" defTabSz="914400" rtl="0" eaLnBrk="1" latinLnBrk="0" hangingPunct="1">
              <a:defRPr sz="1900" kern="1200">
                <a:solidFill>
                  <a:schemeClr val="lt1"/>
                </a:solidFill>
                <a:latin typeface="+mn-lt"/>
                <a:ea typeface="+mn-ea"/>
                <a:cs typeface="+mn-cs"/>
              </a:defRPr>
            </a:lvl8pPr>
            <a:lvl9pPr marL="3657600" algn="l" defTabSz="914400" rtl="0" eaLnBrk="1" latinLnBrk="0" hangingPunct="1">
              <a:defRPr sz="1900" kern="1200">
                <a:solidFill>
                  <a:schemeClr val="lt1"/>
                </a:solidFill>
                <a:latin typeface="+mn-lt"/>
                <a:ea typeface="+mn-ea"/>
                <a:cs typeface="+mn-cs"/>
              </a:defRPr>
            </a:lvl9pPr>
          </a:lstStyle>
          <a:p>
            <a:pPr algn="ctr">
              <a:lnSpc>
                <a:spcPct val="130000"/>
              </a:lnSpc>
            </a:pPr>
            <a:r>
              <a:rPr lang="en-US" altLang="zh-CN" sz="2400" b="1" dirty="0">
                <a:latin typeface="微软雅黑" panose="020B0503020204020204" pitchFamily="34" charset="-122"/>
                <a:ea typeface="微软雅黑" panose="020B0503020204020204" pitchFamily="34" charset="-122"/>
              </a:rPr>
              <a:t>01</a:t>
            </a:r>
            <a:endParaRPr lang="zh-CN" altLang="en-US" sz="2400" b="1"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973A1E24-D81D-E4C2-7D76-47B72C28D63F}"/>
              </a:ext>
            </a:extLst>
          </p:cNvPr>
          <p:cNvCxnSpPr/>
          <p:nvPr/>
        </p:nvCxnSpPr>
        <p:spPr>
          <a:xfrm>
            <a:off x="8376642" y="4089989"/>
            <a:ext cx="2229467" cy="1462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29910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nvPicPr>
        <p:blipFill rotWithShape="1">
          <a:blip r:embed="rId2" cstate="print">
            <a:extLst>
              <a:ext uri="{28A0092B-C50C-407E-A947-70E740481C1C}">
                <a14:useLocalDpi xmlns:a14="http://schemas.microsoft.com/office/drawing/2010/main" val="0"/>
              </a:ext>
            </a:extLst>
          </a:blip>
          <a:srcRect r="74655"/>
          <a:stretch>
            <a:fillRect/>
          </a:stretch>
        </p:blipFill>
        <p:spPr>
          <a:xfrm>
            <a:off x="211170" y="6409587"/>
            <a:ext cx="419046" cy="382601"/>
          </a:xfrm>
          <a:prstGeom prst="rect">
            <a:avLst/>
          </a:prstGeom>
        </p:spPr>
      </p:pic>
      <p:sp>
        <p:nvSpPr>
          <p:cNvPr id="41" name="矩形 40"/>
          <p:cNvSpPr/>
          <p:nvPr/>
        </p:nvSpPr>
        <p:spPr>
          <a:xfrm>
            <a:off x="0" y="683889"/>
            <a:ext cx="12190017" cy="5659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0" name="图片 39"/>
          <p:cNvPicPr>
            <a:picLocks noChangeAspect="1"/>
          </p:cNvPicPr>
          <p:nvPr/>
        </p:nvPicPr>
        <p:blipFill rotWithShape="1">
          <a:blip r:embed="rId3" cstate="print">
            <a:extLst>
              <a:ext uri="{28A0092B-C50C-407E-A947-70E740481C1C}">
                <a14:useLocalDpi xmlns:a14="http://schemas.microsoft.com/office/drawing/2010/main" val="0"/>
              </a:ext>
            </a:extLst>
          </a:blip>
          <a:srcRect r="8707" b="29364"/>
          <a:stretch>
            <a:fillRect/>
          </a:stretch>
        </p:blipFill>
        <p:spPr>
          <a:xfrm>
            <a:off x="1927501" y="6359385"/>
            <a:ext cx="1694637" cy="237702"/>
          </a:xfrm>
          <a:prstGeom prst="rect">
            <a:avLst/>
          </a:prstGeom>
        </p:spPr>
      </p:pic>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4905" y="6546467"/>
            <a:ext cx="2050068" cy="303882"/>
          </a:xfrm>
          <a:prstGeom prst="rect">
            <a:avLst/>
          </a:prstGeom>
        </p:spPr>
      </p:pic>
      <p:pic>
        <p:nvPicPr>
          <p:cNvPr id="49" name="图片 48"/>
          <p:cNvPicPr>
            <a:picLocks noChangeAspect="1"/>
          </p:cNvPicPr>
          <p:nvPr/>
        </p:nvPicPr>
        <p:blipFill rotWithShape="1">
          <a:blip r:embed="rId5">
            <a:extLst>
              <a:ext uri="{28A0092B-C50C-407E-A947-70E740481C1C}">
                <a14:useLocalDpi xmlns:a14="http://schemas.microsoft.com/office/drawing/2010/main" val="0"/>
              </a:ext>
            </a:extLst>
          </a:blip>
          <a:srcRect t="16691" b="28718"/>
          <a:stretch>
            <a:fillRect/>
          </a:stretch>
        </p:blipFill>
        <p:spPr>
          <a:xfrm>
            <a:off x="8275190" y="152001"/>
            <a:ext cx="1837662" cy="298381"/>
          </a:xfrm>
          <a:prstGeom prst="rect">
            <a:avLst/>
          </a:prstGeom>
        </p:spPr>
      </p:pic>
      <p:pic>
        <p:nvPicPr>
          <p:cNvPr id="53" name="图片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21801" y="299959"/>
            <a:ext cx="2050069" cy="201803"/>
          </a:xfrm>
          <a:prstGeom prst="rect">
            <a:avLst/>
          </a:prstGeom>
        </p:spPr>
      </p:pic>
      <p:pic>
        <p:nvPicPr>
          <p:cNvPr id="56" name="图片 55"/>
          <p:cNvPicPr>
            <a:picLocks noChangeAspect="1"/>
          </p:cNvPicPr>
          <p:nvPr/>
        </p:nvPicPr>
        <p:blipFill rotWithShape="1">
          <a:blip r:embed="rId7">
            <a:extLst>
              <a:ext uri="{28A0092B-C50C-407E-A947-70E740481C1C}">
                <a14:useLocalDpi xmlns:a14="http://schemas.microsoft.com/office/drawing/2010/main" val="0"/>
              </a:ext>
            </a:extLst>
          </a:blip>
          <a:srcRect t="23988" b="29004"/>
          <a:stretch>
            <a:fillRect/>
          </a:stretch>
        </p:blipFill>
        <p:spPr>
          <a:xfrm>
            <a:off x="9861006" y="6454463"/>
            <a:ext cx="1040211" cy="295903"/>
          </a:xfrm>
          <a:prstGeom prst="rect">
            <a:avLst/>
          </a:prstGeom>
        </p:spPr>
      </p:pic>
      <p:pic>
        <p:nvPicPr>
          <p:cNvPr id="58" name="图片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07018" y="6492163"/>
            <a:ext cx="1343058" cy="274484"/>
          </a:xfrm>
          <a:prstGeom prst="rect">
            <a:avLst/>
          </a:prstGeom>
        </p:spPr>
      </p:pic>
      <p:pic>
        <p:nvPicPr>
          <p:cNvPr id="60" name="图片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6110" y="6588306"/>
            <a:ext cx="1367838" cy="211422"/>
          </a:xfrm>
          <a:prstGeom prst="rect">
            <a:avLst/>
          </a:prstGeom>
        </p:spPr>
      </p:pic>
      <p:pic>
        <p:nvPicPr>
          <p:cNvPr id="14337" name="图片 143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216" y="6364732"/>
            <a:ext cx="1367838" cy="291950"/>
          </a:xfrm>
          <a:prstGeom prst="rect">
            <a:avLst/>
          </a:prstGeom>
        </p:spPr>
      </p:pic>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58357" y="118022"/>
            <a:ext cx="2144602" cy="298380"/>
          </a:xfrm>
          <a:prstGeom prst="rect">
            <a:avLst/>
          </a:prstGeom>
        </p:spPr>
      </p:pic>
      <p:sp>
        <p:nvSpPr>
          <p:cNvPr id="4" name="灯片编号占位符 3"/>
          <p:cNvSpPr>
            <a:spLocks noGrp="1"/>
          </p:cNvSpPr>
          <p:nvPr>
            <p:ph type="sldNum" sz="quarter" idx="12"/>
          </p:nvPr>
        </p:nvSpPr>
        <p:spPr>
          <a:xfrm>
            <a:off x="9558159" y="6395265"/>
            <a:ext cx="406399" cy="365125"/>
          </a:xfrm>
        </p:spPr>
        <p:txBody>
          <a:bodyPr/>
          <a:lstStyle/>
          <a:p>
            <a:pPr algn="ctr"/>
            <a:fld id="{E6329250-19B9-45B5-80A8-D3AAE73B16B3}" type="slidenum">
              <a:rPr lang="zh-CN" altLang="en-US" sz="1400" b="1" smtClean="0">
                <a:solidFill>
                  <a:schemeClr val="bg1"/>
                </a:solidFill>
              </a:rPr>
              <a:t>8</a:t>
            </a:fld>
            <a:endParaRPr lang="zh-CN" altLang="en-US" sz="1400" b="1" dirty="0">
              <a:solidFill>
                <a:schemeClr val="bg1"/>
              </a:solidFill>
            </a:endParaRPr>
          </a:p>
        </p:txBody>
      </p:sp>
      <p:sp>
        <p:nvSpPr>
          <p:cNvPr id="61" name="文本框 60"/>
          <p:cNvSpPr txBox="1"/>
          <p:nvPr/>
        </p:nvSpPr>
        <p:spPr>
          <a:xfrm>
            <a:off x="211170" y="92774"/>
            <a:ext cx="8486240" cy="521970"/>
          </a:xfrm>
          <a:prstGeom prst="rect">
            <a:avLst/>
          </a:prstGeom>
          <a:noFill/>
        </p:spPr>
        <p:txBody>
          <a:bodyPr wrap="square">
            <a:spAutoFit/>
          </a:bodyPr>
          <a:lstStyle/>
          <a:p>
            <a:pPr marL="0" indent="0">
              <a:buFont typeface="Arial" panose="020B0604020202020204" pitchFamily="34" charset="0"/>
              <a:buNone/>
            </a:pPr>
            <a:r>
              <a:rPr lang="en-US" altLang="zh-CN" sz="2800" b="1" dirty="0">
                <a:solidFill>
                  <a:schemeClr val="bg1"/>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02  </a:t>
            </a:r>
            <a:r>
              <a:rPr lang="zh-CN" altLang="en-US" sz="2800" b="1" dirty="0">
                <a:solidFill>
                  <a:schemeClr val="bg1"/>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国内外研究现状</a:t>
            </a:r>
            <a:endParaRPr lang="en-US" altLang="zh-CN" sz="2800" b="1" dirty="0">
              <a:solidFill>
                <a:schemeClr val="bg1"/>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endParaRPr>
          </a:p>
        </p:txBody>
      </p:sp>
      <p:sp>
        <p:nvSpPr>
          <p:cNvPr id="2" name="文本框 1">
            <a:extLst>
              <a:ext uri="{FF2B5EF4-FFF2-40B4-BE49-F238E27FC236}">
                <a16:creationId xmlns:a16="http://schemas.microsoft.com/office/drawing/2014/main" id="{9E9DB1E7-D11C-94EC-0361-772C59DFA756}"/>
              </a:ext>
            </a:extLst>
          </p:cNvPr>
          <p:cNvSpPr txBox="1"/>
          <p:nvPr/>
        </p:nvSpPr>
        <p:spPr>
          <a:xfrm>
            <a:off x="264351" y="779893"/>
            <a:ext cx="4538468" cy="400110"/>
          </a:xfrm>
          <a:prstGeom prst="rect">
            <a:avLst/>
          </a:prstGeom>
          <a:noFill/>
        </p:spPr>
        <p:txBody>
          <a:bodyPr wrap="square" rtlCol="0">
            <a:spAutoFit/>
          </a:bodyPr>
          <a:lstStyle/>
          <a:p>
            <a:r>
              <a:rPr lang="zh-CN" altLang="en-US" sz="2000" b="1" dirty="0"/>
              <a:t>近几年主要的模块框架</a:t>
            </a:r>
          </a:p>
        </p:txBody>
      </p:sp>
      <p:sp>
        <p:nvSpPr>
          <p:cNvPr id="7" name="文本框 6">
            <a:extLst>
              <a:ext uri="{FF2B5EF4-FFF2-40B4-BE49-F238E27FC236}">
                <a16:creationId xmlns:a16="http://schemas.microsoft.com/office/drawing/2014/main" id="{4EF233F9-58E1-14F1-0182-F03FE2436257}"/>
              </a:ext>
            </a:extLst>
          </p:cNvPr>
          <p:cNvSpPr txBox="1"/>
          <p:nvPr/>
        </p:nvSpPr>
        <p:spPr>
          <a:xfrm>
            <a:off x="156125" y="4839478"/>
            <a:ext cx="5607627" cy="1477328"/>
          </a:xfrm>
          <a:prstGeom prst="rect">
            <a:avLst/>
          </a:prstGeom>
          <a:noFill/>
        </p:spPr>
        <p:txBody>
          <a:bodyPr wrap="square" rtlCol="0">
            <a:spAutoFit/>
          </a:bodyPr>
          <a:lstStyle/>
          <a:p>
            <a:r>
              <a:rPr lang="zh-CN" altLang="en-US" b="1" dirty="0"/>
              <a:t>                       多模块抽取框架</a:t>
            </a:r>
            <a:endParaRPr lang="en-US" altLang="zh-CN" b="1" dirty="0"/>
          </a:p>
          <a:p>
            <a:r>
              <a:rPr lang="zh-CN" altLang="en-US" b="1" dirty="0"/>
              <a:t>优点</a:t>
            </a:r>
            <a:r>
              <a:rPr lang="zh-CN" altLang="en-US" dirty="0"/>
              <a:t>：逐步获取实体和关系，主体、客体和关系之间相互依存，相互关联，模型很有前景</a:t>
            </a:r>
            <a:endParaRPr lang="en-US" altLang="zh-CN" dirty="0"/>
          </a:p>
          <a:p>
            <a:r>
              <a:rPr lang="zh-CN" altLang="en-US" b="1" dirty="0"/>
              <a:t>缺点</a:t>
            </a:r>
            <a:r>
              <a:rPr lang="zh-CN" altLang="en-US" dirty="0"/>
              <a:t>：</a:t>
            </a:r>
            <a:r>
              <a:rPr lang="zh-CN" altLang="en-US" sz="1800" dirty="0">
                <a:latin typeface="等线" panose="02010600030101010101" pitchFamily="2" charset="-122"/>
                <a:ea typeface="等线" panose="02010600030101010101" pitchFamily="2" charset="-122"/>
              </a:rPr>
              <a:t>前期的错误可能会影响后期预测结果，存在级联误差问题</a:t>
            </a:r>
            <a:endParaRPr lang="zh-CN" altLang="en-US" dirty="0">
              <a:latin typeface="等线" panose="02010600030101010101" pitchFamily="2" charset="-122"/>
              <a:ea typeface="等线" panose="02010600030101010101" pitchFamily="2" charset="-122"/>
            </a:endParaRPr>
          </a:p>
        </p:txBody>
      </p:sp>
      <p:pic>
        <p:nvPicPr>
          <p:cNvPr id="8" name="图片 7">
            <a:extLst>
              <a:ext uri="{FF2B5EF4-FFF2-40B4-BE49-F238E27FC236}">
                <a16:creationId xmlns:a16="http://schemas.microsoft.com/office/drawing/2014/main" id="{C3A856BF-33F3-041B-038F-D36BC39C729D}"/>
              </a:ext>
            </a:extLst>
          </p:cNvPr>
          <p:cNvPicPr>
            <a:picLocks noChangeAspect="1"/>
          </p:cNvPicPr>
          <p:nvPr/>
        </p:nvPicPr>
        <p:blipFill>
          <a:blip r:embed="rId12"/>
          <a:stretch>
            <a:fillRect/>
          </a:stretch>
        </p:blipFill>
        <p:spPr>
          <a:xfrm>
            <a:off x="5252979" y="1396297"/>
            <a:ext cx="6888862" cy="3140819"/>
          </a:xfrm>
          <a:prstGeom prst="rect">
            <a:avLst/>
          </a:prstGeom>
        </p:spPr>
      </p:pic>
      <p:sp>
        <p:nvSpPr>
          <p:cNvPr id="9" name="文本框 8">
            <a:extLst>
              <a:ext uri="{FF2B5EF4-FFF2-40B4-BE49-F238E27FC236}">
                <a16:creationId xmlns:a16="http://schemas.microsoft.com/office/drawing/2014/main" id="{5E5CDA28-CE5A-A056-E1F0-090F5EEB1458}"/>
              </a:ext>
            </a:extLst>
          </p:cNvPr>
          <p:cNvSpPr txBox="1"/>
          <p:nvPr/>
        </p:nvSpPr>
        <p:spPr>
          <a:xfrm>
            <a:off x="6319052" y="4835674"/>
            <a:ext cx="5505560" cy="1200329"/>
          </a:xfrm>
          <a:prstGeom prst="rect">
            <a:avLst/>
          </a:prstGeom>
          <a:noFill/>
        </p:spPr>
        <p:txBody>
          <a:bodyPr wrap="square" rtlCol="0">
            <a:spAutoFit/>
          </a:bodyPr>
          <a:lstStyle/>
          <a:p>
            <a:r>
              <a:rPr lang="zh-CN" altLang="en-US" dirty="0"/>
              <a:t>                           </a:t>
            </a:r>
            <a:r>
              <a:rPr lang="zh-CN" altLang="en-US" b="1" dirty="0"/>
              <a:t>单模块抽取框架</a:t>
            </a:r>
            <a:endParaRPr lang="en-US" altLang="zh-CN" b="1" dirty="0"/>
          </a:p>
          <a:p>
            <a:r>
              <a:rPr lang="zh-CN" altLang="en-US" b="1" dirty="0"/>
              <a:t>优点</a:t>
            </a:r>
            <a:r>
              <a:rPr lang="zh-CN" altLang="en-US" dirty="0"/>
              <a:t>：</a:t>
            </a:r>
            <a:r>
              <a:rPr lang="zh-CN" altLang="en-US" sz="1800" dirty="0">
                <a:latin typeface="等线" panose="02010600030101010101" pitchFamily="2" charset="-122"/>
                <a:ea typeface="等线" panose="02010600030101010101" pitchFamily="2" charset="-122"/>
              </a:rPr>
              <a:t>架构简单，采用一步分类，网络训练简单直观</a:t>
            </a:r>
          </a:p>
          <a:p>
            <a:r>
              <a:rPr lang="zh-CN" altLang="en-US" b="1" dirty="0"/>
              <a:t>缺点</a:t>
            </a:r>
            <a:r>
              <a:rPr lang="zh-CN" altLang="en-US" dirty="0"/>
              <a:t>：容易造成冗余的三元组过多以及三元组的抽取错误，抽取精度不准</a:t>
            </a:r>
          </a:p>
        </p:txBody>
      </p:sp>
      <p:pic>
        <p:nvPicPr>
          <p:cNvPr id="12" name="图片 11">
            <a:extLst>
              <a:ext uri="{FF2B5EF4-FFF2-40B4-BE49-F238E27FC236}">
                <a16:creationId xmlns:a16="http://schemas.microsoft.com/office/drawing/2014/main" id="{EC44CD52-4A98-1B7E-3191-8FD9B9F9F0A0}"/>
              </a:ext>
            </a:extLst>
          </p:cNvPr>
          <p:cNvPicPr>
            <a:picLocks noChangeAspect="1"/>
          </p:cNvPicPr>
          <p:nvPr/>
        </p:nvPicPr>
        <p:blipFill>
          <a:blip r:embed="rId13"/>
          <a:stretch>
            <a:fillRect/>
          </a:stretch>
        </p:blipFill>
        <p:spPr>
          <a:xfrm>
            <a:off x="183549" y="1155892"/>
            <a:ext cx="5182540" cy="3641537"/>
          </a:xfrm>
          <a:prstGeom prst="rect">
            <a:avLst/>
          </a:prstGeom>
        </p:spPr>
      </p:pic>
    </p:spTree>
    <p:extLst>
      <p:ext uri="{BB962C8B-B14F-4D97-AF65-F5344CB8AC3E}">
        <p14:creationId xmlns:p14="http://schemas.microsoft.com/office/powerpoint/2010/main" val="53859257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nvPicPr>
        <p:blipFill rotWithShape="1">
          <a:blip r:embed="rId2" cstate="print">
            <a:extLst>
              <a:ext uri="{28A0092B-C50C-407E-A947-70E740481C1C}">
                <a14:useLocalDpi xmlns:a14="http://schemas.microsoft.com/office/drawing/2010/main" val="0"/>
              </a:ext>
            </a:extLst>
          </a:blip>
          <a:srcRect r="74655"/>
          <a:stretch>
            <a:fillRect/>
          </a:stretch>
        </p:blipFill>
        <p:spPr>
          <a:xfrm>
            <a:off x="211170" y="6409587"/>
            <a:ext cx="419046" cy="382601"/>
          </a:xfrm>
          <a:prstGeom prst="rect">
            <a:avLst/>
          </a:prstGeom>
        </p:spPr>
      </p:pic>
      <p:sp>
        <p:nvSpPr>
          <p:cNvPr id="41" name="矩形 40"/>
          <p:cNvSpPr/>
          <p:nvPr/>
        </p:nvSpPr>
        <p:spPr>
          <a:xfrm>
            <a:off x="78" y="622979"/>
            <a:ext cx="12190017" cy="5659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0" name="图片 39"/>
          <p:cNvPicPr>
            <a:picLocks noChangeAspect="1"/>
          </p:cNvPicPr>
          <p:nvPr/>
        </p:nvPicPr>
        <p:blipFill rotWithShape="1">
          <a:blip r:embed="rId3" cstate="print">
            <a:extLst>
              <a:ext uri="{28A0092B-C50C-407E-A947-70E740481C1C}">
                <a14:useLocalDpi xmlns:a14="http://schemas.microsoft.com/office/drawing/2010/main" val="0"/>
              </a:ext>
            </a:extLst>
          </a:blip>
          <a:srcRect r="8707" b="29364"/>
          <a:stretch>
            <a:fillRect/>
          </a:stretch>
        </p:blipFill>
        <p:spPr>
          <a:xfrm>
            <a:off x="1927501" y="6359385"/>
            <a:ext cx="1694637" cy="237702"/>
          </a:xfrm>
          <a:prstGeom prst="rect">
            <a:avLst/>
          </a:prstGeom>
        </p:spPr>
      </p:pic>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4905" y="6546467"/>
            <a:ext cx="2050068" cy="303882"/>
          </a:xfrm>
          <a:prstGeom prst="rect">
            <a:avLst/>
          </a:prstGeom>
        </p:spPr>
      </p:pic>
      <p:pic>
        <p:nvPicPr>
          <p:cNvPr id="49" name="图片 48"/>
          <p:cNvPicPr>
            <a:picLocks noChangeAspect="1"/>
          </p:cNvPicPr>
          <p:nvPr/>
        </p:nvPicPr>
        <p:blipFill rotWithShape="1">
          <a:blip r:embed="rId5">
            <a:extLst>
              <a:ext uri="{28A0092B-C50C-407E-A947-70E740481C1C}">
                <a14:useLocalDpi xmlns:a14="http://schemas.microsoft.com/office/drawing/2010/main" val="0"/>
              </a:ext>
            </a:extLst>
          </a:blip>
          <a:srcRect t="16691" b="28718"/>
          <a:stretch>
            <a:fillRect/>
          </a:stretch>
        </p:blipFill>
        <p:spPr>
          <a:xfrm>
            <a:off x="8275190" y="152001"/>
            <a:ext cx="1837662" cy="298381"/>
          </a:xfrm>
          <a:prstGeom prst="rect">
            <a:avLst/>
          </a:prstGeom>
        </p:spPr>
      </p:pic>
      <p:pic>
        <p:nvPicPr>
          <p:cNvPr id="53" name="图片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21801" y="299959"/>
            <a:ext cx="2050069" cy="201803"/>
          </a:xfrm>
          <a:prstGeom prst="rect">
            <a:avLst/>
          </a:prstGeom>
        </p:spPr>
      </p:pic>
      <p:pic>
        <p:nvPicPr>
          <p:cNvPr id="56" name="图片 55"/>
          <p:cNvPicPr>
            <a:picLocks noChangeAspect="1"/>
          </p:cNvPicPr>
          <p:nvPr/>
        </p:nvPicPr>
        <p:blipFill rotWithShape="1">
          <a:blip r:embed="rId7">
            <a:extLst>
              <a:ext uri="{28A0092B-C50C-407E-A947-70E740481C1C}">
                <a14:useLocalDpi xmlns:a14="http://schemas.microsoft.com/office/drawing/2010/main" val="0"/>
              </a:ext>
            </a:extLst>
          </a:blip>
          <a:srcRect t="23988" b="29004"/>
          <a:stretch>
            <a:fillRect/>
          </a:stretch>
        </p:blipFill>
        <p:spPr>
          <a:xfrm>
            <a:off x="9861006" y="6454463"/>
            <a:ext cx="1040211" cy="295903"/>
          </a:xfrm>
          <a:prstGeom prst="rect">
            <a:avLst/>
          </a:prstGeom>
        </p:spPr>
      </p:pic>
      <p:pic>
        <p:nvPicPr>
          <p:cNvPr id="58" name="图片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07018" y="6492163"/>
            <a:ext cx="1343058" cy="274484"/>
          </a:xfrm>
          <a:prstGeom prst="rect">
            <a:avLst/>
          </a:prstGeom>
        </p:spPr>
      </p:pic>
      <p:pic>
        <p:nvPicPr>
          <p:cNvPr id="60" name="图片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6110" y="6588306"/>
            <a:ext cx="1367838" cy="211422"/>
          </a:xfrm>
          <a:prstGeom prst="rect">
            <a:avLst/>
          </a:prstGeom>
        </p:spPr>
      </p:pic>
      <p:pic>
        <p:nvPicPr>
          <p:cNvPr id="14337" name="图片 143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216" y="6364732"/>
            <a:ext cx="1367838" cy="291950"/>
          </a:xfrm>
          <a:prstGeom prst="rect">
            <a:avLst/>
          </a:prstGeom>
        </p:spPr>
      </p:pic>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58357" y="118022"/>
            <a:ext cx="2144602" cy="298380"/>
          </a:xfrm>
          <a:prstGeom prst="rect">
            <a:avLst/>
          </a:prstGeom>
        </p:spPr>
      </p:pic>
      <p:sp>
        <p:nvSpPr>
          <p:cNvPr id="4" name="灯片编号占位符 3"/>
          <p:cNvSpPr>
            <a:spLocks noGrp="1"/>
          </p:cNvSpPr>
          <p:nvPr>
            <p:ph type="sldNum" sz="quarter" idx="12"/>
          </p:nvPr>
        </p:nvSpPr>
        <p:spPr>
          <a:xfrm>
            <a:off x="9558159" y="6395265"/>
            <a:ext cx="406399" cy="365125"/>
          </a:xfrm>
        </p:spPr>
        <p:txBody>
          <a:bodyPr/>
          <a:lstStyle/>
          <a:p>
            <a:pPr algn="ctr"/>
            <a:fld id="{E6329250-19B9-45B5-80A8-D3AAE73B16B3}" type="slidenum">
              <a:rPr lang="zh-CN" altLang="en-US" sz="1400" b="1" smtClean="0">
                <a:solidFill>
                  <a:schemeClr val="bg1"/>
                </a:solidFill>
              </a:rPr>
              <a:t>9</a:t>
            </a:fld>
            <a:endParaRPr lang="zh-CN" altLang="en-US" sz="1400" b="1" dirty="0">
              <a:solidFill>
                <a:schemeClr val="bg1"/>
              </a:solidFill>
            </a:endParaRPr>
          </a:p>
        </p:txBody>
      </p:sp>
      <p:sp>
        <p:nvSpPr>
          <p:cNvPr id="61" name="文本框 60"/>
          <p:cNvSpPr txBox="1"/>
          <p:nvPr/>
        </p:nvSpPr>
        <p:spPr>
          <a:xfrm>
            <a:off x="211170" y="89599"/>
            <a:ext cx="8486240" cy="523220"/>
          </a:xfrm>
          <a:prstGeom prst="rect">
            <a:avLst/>
          </a:prstGeom>
          <a:noFill/>
        </p:spPr>
        <p:txBody>
          <a:bodyPr wrap="square">
            <a:spAutoFit/>
          </a:bodyPr>
          <a:lstStyle/>
          <a:p>
            <a:pPr marL="0" indent="0">
              <a:buFont typeface="Arial" panose="020B0604020202020204" pitchFamily="34" charset="0"/>
              <a:buNone/>
            </a:pPr>
            <a:r>
              <a:rPr lang="en-US" altLang="zh-CN" sz="2800" b="1" dirty="0">
                <a:solidFill>
                  <a:schemeClr val="bg1"/>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02  </a:t>
            </a:r>
            <a:r>
              <a:rPr lang="zh-CN" altLang="en-US" sz="2800" b="1" dirty="0">
                <a:solidFill>
                  <a:schemeClr val="bg1"/>
                </a:solidFill>
                <a:latin typeface="微软雅黑" panose="020B0503020204020204" pitchFamily="34" charset="-122"/>
                <a:ea typeface="微软雅黑" panose="020B0503020204020204" pitchFamily="34" charset="-122"/>
                <a:cs typeface="Lato Heavy" panose="020F0502020204030203" pitchFamily="34" charset="0"/>
                <a:sym typeface="微软雅黑" panose="020B0503020204020204" pitchFamily="34" charset="-122"/>
              </a:rPr>
              <a:t>国内外研究现状</a:t>
            </a:r>
            <a:endParaRPr lang="en-US" altLang="zh-CN" sz="2800" b="1" dirty="0">
              <a:solidFill>
                <a:schemeClr val="bg1"/>
              </a:solidFill>
              <a:latin typeface="微软雅黑" panose="020B0503020204020204" pitchFamily="34" charset="-122"/>
              <a:ea typeface="微软雅黑" panose="020B0503020204020204" pitchFamily="34" charset="-122"/>
              <a:cs typeface="Poppins" panose="02000000000000000000" pitchFamily="2" charset="0"/>
              <a:sym typeface="微软雅黑" panose="020B0503020204020204" pitchFamily="34" charset="-122"/>
            </a:endParaRPr>
          </a:p>
        </p:txBody>
      </p:sp>
      <p:cxnSp>
        <p:nvCxnSpPr>
          <p:cNvPr id="30" name="Straight Connector 26"/>
          <p:cNvCxnSpPr/>
          <p:nvPr/>
        </p:nvCxnSpPr>
        <p:spPr>
          <a:xfrm flipV="1">
            <a:off x="2494307" y="4595336"/>
            <a:ext cx="0" cy="7399"/>
          </a:xfrm>
          <a:prstGeom prst="line">
            <a:avLst/>
          </a:prstGeom>
          <a:ln w="12700" cmpd="sng">
            <a:solidFill>
              <a:srgbClr val="17B59E"/>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27"/>
          <p:cNvCxnSpPr/>
          <p:nvPr/>
        </p:nvCxnSpPr>
        <p:spPr>
          <a:xfrm flipV="1">
            <a:off x="3937471" y="2263332"/>
            <a:ext cx="0" cy="7399"/>
          </a:xfrm>
          <a:prstGeom prst="line">
            <a:avLst/>
          </a:prstGeom>
          <a:ln w="12700" cmpd="sng">
            <a:solidFill>
              <a:srgbClr val="595959"/>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29"/>
          <p:cNvCxnSpPr/>
          <p:nvPr/>
        </p:nvCxnSpPr>
        <p:spPr>
          <a:xfrm flipV="1">
            <a:off x="6182423" y="2263332"/>
            <a:ext cx="0" cy="7399"/>
          </a:xfrm>
          <a:prstGeom prst="line">
            <a:avLst/>
          </a:prstGeom>
          <a:ln w="12700" cmpd="sng">
            <a:solidFill>
              <a:srgbClr val="595959"/>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0"/>
          <p:cNvCxnSpPr/>
          <p:nvPr/>
        </p:nvCxnSpPr>
        <p:spPr>
          <a:xfrm flipV="1">
            <a:off x="7304899" y="2263332"/>
            <a:ext cx="0" cy="7399"/>
          </a:xfrm>
          <a:prstGeom prst="line">
            <a:avLst/>
          </a:prstGeom>
          <a:ln w="12700" cmpd="sng">
            <a:solidFill>
              <a:srgbClr val="17B59E"/>
            </a:solidFill>
          </a:ln>
          <a:effectLst/>
        </p:spPr>
        <p:style>
          <a:lnRef idx="2">
            <a:schemeClr val="accent1"/>
          </a:lnRef>
          <a:fillRef idx="0">
            <a:schemeClr val="accent1"/>
          </a:fillRef>
          <a:effectRef idx="1">
            <a:schemeClr val="accent1"/>
          </a:effectRef>
          <a:fontRef idx="minor">
            <a:schemeClr val="tx1"/>
          </a:fontRef>
        </p:style>
      </p:cxnSp>
      <p:sp>
        <p:nvSpPr>
          <p:cNvPr id="43" name="Oval 41"/>
          <p:cNvSpPr/>
          <p:nvPr/>
        </p:nvSpPr>
        <p:spPr>
          <a:xfrm>
            <a:off x="2433080" y="1575130"/>
            <a:ext cx="63931" cy="6364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50543" tIns="25272" rIns="50543" bIns="25272" rtlCol="0" anchor="ctr"/>
          <a:lstStyle/>
          <a:p>
            <a:pPr algn="ctr"/>
            <a:endParaRPr lang="en-US" dirty="0">
              <a:latin typeface="微软雅黑" panose="020B0503020204020204" pitchFamily="34" charset="-122"/>
            </a:endParaRPr>
          </a:p>
        </p:txBody>
      </p:sp>
      <p:sp>
        <p:nvSpPr>
          <p:cNvPr id="51" name="TextBox 18"/>
          <p:cNvSpPr txBox="1"/>
          <p:nvPr/>
        </p:nvSpPr>
        <p:spPr>
          <a:xfrm>
            <a:off x="2399030" y="3002915"/>
            <a:ext cx="5875655" cy="570865"/>
          </a:xfrm>
          <a:prstGeom prst="rect">
            <a:avLst/>
          </a:prstGeom>
          <a:noFill/>
        </p:spPr>
        <p:txBody>
          <a:bodyPr wrap="square" rtlCol="0">
            <a:spAutoFit/>
          </a:bodyPr>
          <a:lstStyle/>
          <a:p>
            <a:pPr>
              <a:lnSpc>
                <a:spcPct val="130000"/>
              </a:lnSpc>
            </a:pPr>
            <a:r>
              <a:rPr lang="zh-CN" altLang="en-US" sz="2400">
                <a:latin typeface="微软雅黑" panose="020B0503020204020204" pitchFamily="34" charset="-122"/>
                <a:ea typeface="微软雅黑" panose="020B0503020204020204" pitchFamily="34" charset="-122"/>
                <a:sym typeface="+mn-ea"/>
              </a:rPr>
              <a:t>中文实体关系抽取</a:t>
            </a:r>
            <a:r>
              <a:rPr lang="zh-CN" altLang="en-US" sz="2400">
                <a:solidFill>
                  <a:srgbClr val="015593"/>
                </a:solidFill>
                <a:latin typeface="微软雅黑" panose="020B0503020204020204" pitchFamily="34" charset="-122"/>
                <a:ea typeface="微软雅黑" panose="020B0503020204020204" pitchFamily="34" charset="-122"/>
                <a:sym typeface="+mn-ea"/>
              </a:rPr>
              <a:t>融入外部知识形式单一</a:t>
            </a:r>
            <a:endParaRPr lang="en-US" altLang="zh-CN" sz="2400" dirty="0">
              <a:latin typeface="微软雅黑" panose="020B0503020204020204" pitchFamily="34" charset="-122"/>
              <a:ea typeface="微软雅黑" panose="020B0503020204020204" pitchFamily="34" charset="-122"/>
            </a:endParaRPr>
          </a:p>
        </p:txBody>
      </p:sp>
      <p:sp>
        <p:nvSpPr>
          <p:cNvPr id="52" name="TextBox 24"/>
          <p:cNvSpPr txBox="1"/>
          <p:nvPr/>
        </p:nvSpPr>
        <p:spPr>
          <a:xfrm>
            <a:off x="2399030" y="1986280"/>
            <a:ext cx="6060440" cy="570865"/>
          </a:xfrm>
          <a:prstGeom prst="rect">
            <a:avLst/>
          </a:prstGeom>
          <a:noFill/>
        </p:spPr>
        <p:txBody>
          <a:bodyPr wrap="square" rtlCol="0">
            <a:spAutoFit/>
          </a:bodyPr>
          <a:lstStyle/>
          <a:p>
            <a:pPr>
              <a:lnSpc>
                <a:spcPct val="130000"/>
              </a:lnSpc>
            </a:pPr>
            <a:r>
              <a:rPr lang="zh-CN" altLang="en-US" sz="2400">
                <a:latin typeface="微软雅黑" panose="020B0503020204020204" pitchFamily="34" charset="-122"/>
                <a:ea typeface="微软雅黑" panose="020B0503020204020204" pitchFamily="34" charset="-122"/>
                <a:sym typeface="+mn-ea"/>
              </a:rPr>
              <a:t>中文实体关系抽取</a:t>
            </a:r>
            <a:r>
              <a:rPr lang="zh-CN" altLang="en-US" sz="2400">
                <a:solidFill>
                  <a:srgbClr val="015593"/>
                </a:solidFill>
                <a:latin typeface="微软雅黑" panose="020B0503020204020204" pitchFamily="34" charset="-122"/>
                <a:ea typeface="微软雅黑" panose="020B0503020204020204" pitchFamily="34" charset="-122"/>
                <a:sym typeface="+mn-ea"/>
              </a:rPr>
              <a:t>为其它应用提供外部知识</a:t>
            </a:r>
            <a:endParaRPr lang="en-US" altLang="zh-CN" sz="2400" dirty="0">
              <a:latin typeface="微软雅黑" panose="020B0503020204020204" pitchFamily="34" charset="-122"/>
              <a:ea typeface="微软雅黑" panose="020B0503020204020204" pitchFamily="34" charset="-122"/>
            </a:endParaRPr>
          </a:p>
        </p:txBody>
      </p:sp>
      <p:sp>
        <p:nvSpPr>
          <p:cNvPr id="54" name="椭圆 53"/>
          <p:cNvSpPr/>
          <p:nvPr/>
        </p:nvSpPr>
        <p:spPr>
          <a:xfrm>
            <a:off x="1593437" y="1970694"/>
            <a:ext cx="587454" cy="58102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mn-ea"/>
              </a:rPr>
              <a:t>01</a:t>
            </a:r>
            <a:endParaRPr lang="zh-CN" altLang="en-US" sz="1600" b="1" dirty="0">
              <a:latin typeface="+mn-ea"/>
            </a:endParaRPr>
          </a:p>
        </p:txBody>
      </p:sp>
      <p:sp>
        <p:nvSpPr>
          <p:cNvPr id="55" name="椭圆 54"/>
          <p:cNvSpPr/>
          <p:nvPr/>
        </p:nvSpPr>
        <p:spPr>
          <a:xfrm>
            <a:off x="1593437" y="3002605"/>
            <a:ext cx="587454" cy="58102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mn-ea"/>
              </a:rPr>
              <a:t>02</a:t>
            </a:r>
            <a:endParaRPr lang="zh-CN" altLang="en-US" sz="1600" b="1" dirty="0">
              <a:latin typeface="+mn-ea"/>
            </a:endParaRPr>
          </a:p>
        </p:txBody>
      </p:sp>
      <p:sp>
        <p:nvSpPr>
          <p:cNvPr id="57" name="文本框 56"/>
          <p:cNvSpPr txBox="1"/>
          <p:nvPr/>
        </p:nvSpPr>
        <p:spPr>
          <a:xfrm>
            <a:off x="1363579" y="1057106"/>
            <a:ext cx="1130728" cy="46166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总 结：</a:t>
            </a:r>
          </a:p>
        </p:txBody>
      </p:sp>
      <p:sp>
        <p:nvSpPr>
          <p:cNvPr id="2" name="椭圆 1"/>
          <p:cNvSpPr/>
          <p:nvPr/>
        </p:nvSpPr>
        <p:spPr>
          <a:xfrm>
            <a:off x="1593437" y="4019240"/>
            <a:ext cx="587454" cy="58102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mn-ea"/>
              </a:rPr>
              <a:t>03</a:t>
            </a:r>
            <a:endParaRPr lang="zh-CN" altLang="en-US" sz="1600" b="1" dirty="0">
              <a:latin typeface="+mn-ea"/>
            </a:endParaRPr>
          </a:p>
        </p:txBody>
      </p:sp>
      <p:sp>
        <p:nvSpPr>
          <p:cNvPr id="6" name="TextBox 18"/>
          <p:cNvSpPr txBox="1"/>
          <p:nvPr/>
        </p:nvSpPr>
        <p:spPr>
          <a:xfrm>
            <a:off x="2433320" y="5073650"/>
            <a:ext cx="6971030" cy="570865"/>
          </a:xfrm>
          <a:prstGeom prst="rect">
            <a:avLst/>
          </a:prstGeom>
          <a:noFill/>
        </p:spPr>
        <p:txBody>
          <a:bodyPr wrap="square" rtlCol="0">
            <a:spAutoFit/>
          </a:bodyPr>
          <a:lstStyle/>
          <a:p>
            <a:pPr>
              <a:lnSpc>
                <a:spcPct val="130000"/>
              </a:lnSpc>
            </a:pPr>
            <a:r>
              <a:rPr lang="zh-CN" altLang="en-US" sz="2400">
                <a:solidFill>
                  <a:srgbClr val="015593"/>
                </a:solidFill>
                <a:latin typeface="微软雅黑" panose="020B0503020204020204" pitchFamily="34" charset="-122"/>
                <a:ea typeface="微软雅黑" panose="020B0503020204020204" pitchFamily="34" charset="-122"/>
                <a:sym typeface="+mn-ea"/>
              </a:rPr>
              <a:t>中文本身语言特点</a:t>
            </a:r>
            <a:r>
              <a:rPr lang="zh-CN" altLang="en-US" sz="2400">
                <a:latin typeface="微软雅黑" panose="020B0503020204020204" pitchFamily="34" charset="-122"/>
                <a:ea typeface="微软雅黑" panose="020B0503020204020204" pitchFamily="34" charset="-122"/>
                <a:sym typeface="+mn-ea"/>
              </a:rPr>
              <a:t>导致中文实体关系抽取研究困难</a:t>
            </a:r>
            <a:endParaRPr lang="en-US" altLang="zh-CN" sz="2400" dirty="0">
              <a:latin typeface="微软雅黑" panose="020B0503020204020204" pitchFamily="34" charset="-122"/>
              <a:ea typeface="微软雅黑" panose="020B0503020204020204" pitchFamily="34" charset="-122"/>
            </a:endParaRPr>
          </a:p>
        </p:txBody>
      </p:sp>
      <p:sp>
        <p:nvSpPr>
          <p:cNvPr id="7" name="TextBox 18"/>
          <p:cNvSpPr txBox="1"/>
          <p:nvPr/>
        </p:nvSpPr>
        <p:spPr>
          <a:xfrm>
            <a:off x="2399030" y="4019550"/>
            <a:ext cx="7275195" cy="570865"/>
          </a:xfrm>
          <a:prstGeom prst="rect">
            <a:avLst/>
          </a:prstGeom>
          <a:noFill/>
        </p:spPr>
        <p:txBody>
          <a:bodyPr wrap="square" rtlCol="0">
            <a:spAutoFit/>
          </a:bodyPr>
          <a:lstStyle/>
          <a:p>
            <a:pPr>
              <a:lnSpc>
                <a:spcPct val="130000"/>
              </a:lnSpc>
            </a:pPr>
            <a:r>
              <a:rPr lang="zh-CN" altLang="en-US" sz="2400">
                <a:latin typeface="微软雅黑" panose="020B0503020204020204" pitchFamily="34" charset="-122"/>
                <a:ea typeface="微软雅黑" panose="020B0503020204020204" pitchFamily="34" charset="-122"/>
                <a:sym typeface="+mn-ea"/>
              </a:rPr>
              <a:t>中文实体关系抽取相较英文实体关系抽取</a:t>
            </a:r>
            <a:r>
              <a:rPr lang="zh-CN" altLang="en-US" sz="2400">
                <a:solidFill>
                  <a:srgbClr val="015593"/>
                </a:solidFill>
                <a:latin typeface="微软雅黑" panose="020B0503020204020204" pitchFamily="34" charset="-122"/>
                <a:ea typeface="微软雅黑" panose="020B0503020204020204" pitchFamily="34" charset="-122"/>
                <a:sym typeface="+mn-ea"/>
              </a:rPr>
              <a:t>开始时间晚</a:t>
            </a:r>
            <a:endParaRPr lang="en-US" altLang="zh-CN" sz="2400" dirty="0">
              <a:latin typeface="微软雅黑" panose="020B0503020204020204" pitchFamily="34" charset="-122"/>
              <a:ea typeface="微软雅黑" panose="020B0503020204020204" pitchFamily="34" charset="-122"/>
            </a:endParaRPr>
          </a:p>
        </p:txBody>
      </p:sp>
      <p:sp>
        <p:nvSpPr>
          <p:cNvPr id="8" name="椭圆 7"/>
          <p:cNvSpPr/>
          <p:nvPr/>
        </p:nvSpPr>
        <p:spPr>
          <a:xfrm>
            <a:off x="1593437" y="5067625"/>
            <a:ext cx="587454" cy="58102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mn-ea"/>
              </a:rPr>
              <a:t>04</a:t>
            </a:r>
            <a:endParaRPr lang="zh-CN" altLang="en-US" sz="1600" b="1" dirty="0">
              <a:latin typeface="+mn-ea"/>
            </a:endParaRPr>
          </a:p>
        </p:txBody>
      </p:sp>
      <p:sp>
        <p:nvSpPr>
          <p:cNvPr id="9" name="矩形 8"/>
          <p:cNvSpPr/>
          <p:nvPr/>
        </p:nvSpPr>
        <p:spPr>
          <a:xfrm>
            <a:off x="0" y="606990"/>
            <a:ext cx="12190017" cy="5659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TextBox 18"/>
          <p:cNvSpPr txBox="1"/>
          <p:nvPr/>
        </p:nvSpPr>
        <p:spPr>
          <a:xfrm>
            <a:off x="1885778" y="4549891"/>
            <a:ext cx="9658694" cy="1005788"/>
          </a:xfrm>
          <a:prstGeom prst="rect">
            <a:avLst/>
          </a:prstGeom>
          <a:noFill/>
        </p:spPr>
        <p:txBody>
          <a:bodyPr wrap="square" rtlCol="0">
            <a:spAutoFit/>
          </a:bodyPr>
          <a:lstStyle/>
          <a:p>
            <a:pPr>
              <a:lnSpc>
                <a:spcPct val="130000"/>
              </a:lnSpc>
            </a:pPr>
            <a:r>
              <a:rPr lang="zh-CN" altLang="en-US" sz="2400" dirty="0">
                <a:latin typeface="微软雅黑" panose="020B0503020204020204" pitchFamily="34" charset="-122"/>
                <a:ea typeface="微软雅黑" panose="020B0503020204020204" pitchFamily="34" charset="-122"/>
                <a:sym typeface="+mn-ea"/>
              </a:rPr>
              <a:t>基于联合的方法对于一个句子中存在同一关系的共享实体</a:t>
            </a:r>
            <a:r>
              <a:rPr lang="en-US" altLang="zh-CN" sz="24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实体重叠</a:t>
            </a:r>
            <a:r>
              <a:rPr lang="en-US" altLang="zh-CN" sz="2400" dirty="0">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sym typeface="+mn-ea"/>
              </a:rPr>
              <a:t>问题处理效果不理想，其次是实体信息和文本信息利用不充分，形式单一。</a:t>
            </a:r>
            <a:endParaRPr lang="en-US" altLang="zh-CN" sz="2400" dirty="0">
              <a:latin typeface="微软雅黑" panose="020B0503020204020204" pitchFamily="34" charset="-122"/>
              <a:ea typeface="微软雅黑" panose="020B0503020204020204" pitchFamily="34" charset="-122"/>
            </a:endParaRPr>
          </a:p>
        </p:txBody>
      </p:sp>
      <p:sp>
        <p:nvSpPr>
          <p:cNvPr id="11" name="TextBox 24"/>
          <p:cNvSpPr txBox="1"/>
          <p:nvPr/>
        </p:nvSpPr>
        <p:spPr>
          <a:xfrm>
            <a:off x="1927501" y="3248198"/>
            <a:ext cx="9879800" cy="1005788"/>
          </a:xfrm>
          <a:prstGeom prst="rect">
            <a:avLst/>
          </a:prstGeom>
          <a:noFill/>
        </p:spPr>
        <p:txBody>
          <a:bodyPr wrap="square" rtlCol="0">
            <a:spAutoFit/>
          </a:bodyPr>
          <a:lstStyle/>
          <a:p>
            <a:pPr>
              <a:lnSpc>
                <a:spcPct val="130000"/>
              </a:lnSpc>
            </a:pPr>
            <a:r>
              <a:rPr lang="en-US" altLang="zh-CN" sz="2400" dirty="0">
                <a:latin typeface="微软雅黑" panose="020B0503020204020204" pitchFamily="34" charset="-122"/>
                <a:ea typeface="微软雅黑" panose="020B0503020204020204" pitchFamily="34" charset="-122"/>
                <a:sym typeface="+mn-ea"/>
              </a:rPr>
              <a:t>Pipeline</a:t>
            </a:r>
            <a:r>
              <a:rPr lang="zh-CN" altLang="en-US" sz="2400" dirty="0">
                <a:latin typeface="微软雅黑" panose="020B0503020204020204" pitchFamily="34" charset="-122"/>
                <a:ea typeface="微软雅黑" panose="020B0503020204020204" pitchFamily="34" charset="-122"/>
                <a:sym typeface="+mn-ea"/>
              </a:rPr>
              <a:t>方法存在误差传播问题，忽略了实体和关系分类这两个任务的相关性</a:t>
            </a:r>
            <a:endParaRPr lang="en-US" altLang="zh-CN" sz="2400" dirty="0">
              <a:latin typeface="微软雅黑" panose="020B0503020204020204" pitchFamily="34" charset="-122"/>
              <a:ea typeface="微软雅黑" panose="020B0503020204020204" pitchFamily="34" charset="-122"/>
            </a:endParaRPr>
          </a:p>
        </p:txBody>
      </p:sp>
      <p:sp>
        <p:nvSpPr>
          <p:cNvPr id="12" name="椭圆 11"/>
          <p:cNvSpPr/>
          <p:nvPr/>
        </p:nvSpPr>
        <p:spPr>
          <a:xfrm>
            <a:off x="982828" y="1990123"/>
            <a:ext cx="587454" cy="58102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mn-ea"/>
              </a:rPr>
              <a:t>01</a:t>
            </a:r>
            <a:endParaRPr lang="zh-CN" altLang="en-US" sz="1600" b="1" dirty="0">
              <a:latin typeface="+mn-ea"/>
            </a:endParaRPr>
          </a:p>
        </p:txBody>
      </p:sp>
      <p:sp>
        <p:nvSpPr>
          <p:cNvPr id="13" name="椭圆 12"/>
          <p:cNvSpPr/>
          <p:nvPr/>
        </p:nvSpPr>
        <p:spPr>
          <a:xfrm>
            <a:off x="982828" y="4590415"/>
            <a:ext cx="587454" cy="58102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mn-ea"/>
              </a:rPr>
              <a:t>03</a:t>
            </a:r>
            <a:endParaRPr lang="zh-CN" altLang="en-US" sz="1600" b="1" dirty="0">
              <a:latin typeface="+mn-ea"/>
            </a:endParaRPr>
          </a:p>
        </p:txBody>
      </p:sp>
      <p:sp>
        <p:nvSpPr>
          <p:cNvPr id="19" name="文本框 18"/>
          <p:cNvSpPr txBox="1"/>
          <p:nvPr/>
        </p:nvSpPr>
        <p:spPr>
          <a:xfrm>
            <a:off x="5477510" y="973610"/>
            <a:ext cx="1237615" cy="521970"/>
          </a:xfrm>
          <a:prstGeom prst="rect">
            <a:avLst/>
          </a:prstGeom>
          <a:noFill/>
        </p:spPr>
        <p:txBody>
          <a:bodyPr wrap="square" rtlCol="0">
            <a:spAutoFit/>
          </a:bodyPr>
          <a:lstStyle/>
          <a:p>
            <a:pPr algn="dist"/>
            <a:r>
              <a:rPr lang="zh-CN" altLang="en-US" sz="2800" b="1" dirty="0">
                <a:latin typeface="微软雅黑" panose="020B0503020204020204" pitchFamily="34" charset="-122"/>
                <a:ea typeface="微软雅黑" panose="020B0503020204020204" pitchFamily="34" charset="-122"/>
              </a:rPr>
              <a:t>总结</a:t>
            </a:r>
          </a:p>
        </p:txBody>
      </p:sp>
      <p:sp>
        <p:nvSpPr>
          <p:cNvPr id="5" name="椭圆 4">
            <a:extLst>
              <a:ext uri="{FF2B5EF4-FFF2-40B4-BE49-F238E27FC236}">
                <a16:creationId xmlns:a16="http://schemas.microsoft.com/office/drawing/2014/main" id="{9D6389A0-433D-C7D7-9A34-07FB62BC22D2}"/>
              </a:ext>
            </a:extLst>
          </p:cNvPr>
          <p:cNvSpPr/>
          <p:nvPr/>
        </p:nvSpPr>
        <p:spPr>
          <a:xfrm>
            <a:off x="982828" y="3283267"/>
            <a:ext cx="587454" cy="58102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mn-ea"/>
              </a:rPr>
              <a:t>02</a:t>
            </a:r>
            <a:endParaRPr lang="zh-CN" altLang="en-US" sz="1600" b="1" dirty="0">
              <a:latin typeface="+mn-ea"/>
            </a:endParaRPr>
          </a:p>
        </p:txBody>
      </p:sp>
      <p:sp>
        <p:nvSpPr>
          <p:cNvPr id="15" name="TextBox 24">
            <a:extLst>
              <a:ext uri="{FF2B5EF4-FFF2-40B4-BE49-F238E27FC236}">
                <a16:creationId xmlns:a16="http://schemas.microsoft.com/office/drawing/2014/main" id="{23BA0108-41F7-7703-507F-AD40377A204F}"/>
              </a:ext>
            </a:extLst>
          </p:cNvPr>
          <p:cNvSpPr txBox="1"/>
          <p:nvPr/>
        </p:nvSpPr>
        <p:spPr>
          <a:xfrm>
            <a:off x="1885778" y="1918513"/>
            <a:ext cx="10010300" cy="1005788"/>
          </a:xfrm>
          <a:prstGeom prst="rect">
            <a:avLst/>
          </a:prstGeom>
          <a:noFill/>
        </p:spPr>
        <p:txBody>
          <a:bodyPr wrap="square" rtlCol="0">
            <a:spAutoFit/>
          </a:bodyPr>
          <a:lstStyle/>
          <a:p>
            <a:pPr>
              <a:lnSpc>
                <a:spcPct val="130000"/>
              </a:lnSpc>
            </a:pPr>
            <a:r>
              <a:rPr lang="zh-CN" altLang="en-US" sz="2400" dirty="0">
                <a:latin typeface="微软雅黑" panose="020B0503020204020204" pitchFamily="34" charset="-122"/>
                <a:ea typeface="微软雅黑" panose="020B0503020204020204" pitchFamily="34" charset="-122"/>
                <a:sym typeface="+mn-ea"/>
              </a:rPr>
              <a:t>现有实体关系抽取框架主要分为多模块抽取和单模块抽取形式，而多模块抽取框架是现在研究的主流并取得了良好的研究进展，但仍然有待突破。</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0.31|6.942"/>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d6c92dce-56fb-4817-9727-834177fcce94}"/>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3ba28a5d-16c1-4c41-b3da-3b4b6bdab18d}"/>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3ba28a5d-16c1-4c41-b3da-3b4b6bdab18d}"/>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21665</TotalTime>
  <Words>1420</Words>
  <Application>Microsoft Office PowerPoint</Application>
  <PresentationFormat>宽屏</PresentationFormat>
  <Paragraphs>287</Paragraphs>
  <Slides>22</Slides>
  <Notes>1</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22</vt:i4>
      </vt:variant>
    </vt:vector>
  </HeadingPairs>
  <TitlesOfParts>
    <vt:vector size="35" baseType="lpstr">
      <vt:lpstr>-apple-system</vt:lpstr>
      <vt:lpstr>等线</vt:lpstr>
      <vt:lpstr>等线 Light</vt:lpstr>
      <vt:lpstr>思源宋体 Heavy</vt:lpstr>
      <vt:lpstr>微软雅黑</vt:lpstr>
      <vt:lpstr>Agency FB</vt:lpstr>
      <vt:lpstr>Arial</vt:lpstr>
      <vt:lpstr>Bahnschrift SemiBold Condensed</vt:lpstr>
      <vt:lpstr>Calibri</vt:lpstr>
      <vt:lpstr>Eras Light ITC</vt:lpstr>
      <vt:lpstr>Times New Roman</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罗 辉</dc:creator>
  <cp:lastModifiedBy>秋阳 严</cp:lastModifiedBy>
  <cp:revision>265</cp:revision>
  <dcterms:created xsi:type="dcterms:W3CDTF">2021-12-13T08:35:00Z</dcterms:created>
  <dcterms:modified xsi:type="dcterms:W3CDTF">2023-11-08T01:53:51Z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8E3A01DDAED04AC2A62F779D01165956</vt:lpwstr>
  </property>
  <property fmtid="{D5CDD505-2E9C-101B-9397-08002B2CF9AE}" pid="3" name="KSOProductBuildVer">
    <vt:lpwstr>2052-11.1.0.11194</vt:lpwstr>
  </property>
</Properties>
</file>